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5"/>
  </p:notesMasterIdLst>
  <p:handoutMasterIdLst>
    <p:handoutMasterId r:id="rId56"/>
  </p:handoutMasterIdLst>
  <p:sldIdLst>
    <p:sldId id="294" r:id="rId2"/>
    <p:sldId id="295" r:id="rId3"/>
    <p:sldId id="296" r:id="rId4"/>
    <p:sldId id="277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3" r:id="rId21"/>
    <p:sldId id="315" r:id="rId22"/>
    <p:sldId id="34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46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291" r:id="rId54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C8D"/>
    <a:srgbClr val="3493DB"/>
    <a:srgbClr val="525559"/>
    <a:srgbClr val="ECF0F1"/>
    <a:srgbClr val="CCE5F6"/>
    <a:srgbClr val="99CBED"/>
    <a:srgbClr val="A9B3AC"/>
    <a:srgbClr val="D4D5D6"/>
    <a:srgbClr val="63CBED"/>
    <a:srgbClr val="BD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0" autoAdjust="0"/>
    <p:restoredTop sz="94681"/>
  </p:normalViewPr>
  <p:slideViewPr>
    <p:cSldViewPr snapToGrid="0" snapToObjects="1">
      <p:cViewPr>
        <p:scale>
          <a:sx n="140" d="100"/>
          <a:sy n="140" d="100"/>
        </p:scale>
        <p:origin x="1984" y="152"/>
      </p:cViewPr>
      <p:guideLst>
        <p:guide orient="horz" pos="4319"/>
        <p:guide pos="56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9" d="100"/>
          <a:sy n="149" d="100"/>
        </p:scale>
        <p:origin x="4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5F44A-B828-9E46-BE33-F7A33EE014EE}" type="datetimeFigureOut">
              <a:rPr lang="es-ES_tradnl" smtClean="0"/>
              <a:t>3/7/17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42B03-7D01-264B-BBB3-23511A859DB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10BC0-6EDF-E04B-8400-9D671E6ED9CF}" type="datetimeFigureOut">
              <a:rPr lang="es-ES_tradnl" smtClean="0"/>
              <a:t>3/7/17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B65C1-2E2E-EA40-9885-4DE0E54DBE2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8644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210786"/>
            <a:ext cx="807804" cy="309758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0" y="1548447"/>
            <a:ext cx="3301999" cy="754915"/>
          </a:xfrm>
          <a:prstGeom prst="rect">
            <a:avLst/>
          </a:prstGeom>
          <a:solidFill>
            <a:srgbClr val="3493DB"/>
          </a:solidFill>
        </p:spPr>
        <p:txBody>
          <a:bodyPr anchor="ctr" anchorCtr="0"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10" name="Picture 2" descr="C:\Users\igo\Desktop\logo-comunytek-claim-rgb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0" y="198000"/>
            <a:ext cx="1162800" cy="3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33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34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 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DLTs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|</a:t>
            </a:r>
          </a:p>
        </p:txBody>
      </p:sp>
      <p:sp>
        <p:nvSpPr>
          <p:cNvPr id="35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36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62121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3533172" y="1548446"/>
            <a:ext cx="5610828" cy="4042729"/>
          </a:xfrm>
        </p:spPr>
        <p:txBody>
          <a:bodyPr/>
          <a:lstStyle/>
          <a:p>
            <a:endParaRPr lang="es-ES_tradnl"/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0" y="1548447"/>
            <a:ext cx="3301999" cy="754915"/>
          </a:xfrm>
          <a:prstGeom prst="rect">
            <a:avLst/>
          </a:prstGeom>
          <a:solidFill>
            <a:srgbClr val="3493DB"/>
          </a:solidFill>
        </p:spPr>
        <p:txBody>
          <a:bodyPr anchor="ctr" anchorCtr="0"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26" name="Marcador de texto 30"/>
          <p:cNvSpPr>
            <a:spLocks noGrp="1"/>
          </p:cNvSpPr>
          <p:nvPr>
            <p:ph type="body" sz="quarter" idx="15" hasCustomPrompt="1"/>
          </p:nvPr>
        </p:nvSpPr>
        <p:spPr>
          <a:xfrm>
            <a:off x="-9058" y="2496156"/>
            <a:ext cx="2630348" cy="603538"/>
          </a:xfrm>
          <a:solidFill>
            <a:srgbClr val="95A5A6"/>
          </a:solidFill>
        </p:spPr>
        <p:txBody>
          <a:bodyPr vert="horz" anchor="ctr" anchorCtr="0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/>
              <a:t>Clic para subtítulo</a:t>
            </a:r>
            <a:endParaRPr lang="es-ES_tradnl" dirty="0"/>
          </a:p>
        </p:txBody>
      </p:sp>
      <p:pic>
        <p:nvPicPr>
          <p:cNvPr id="11" name="Picture 2" descr="C:\Users\igo\Desktop\logo-comunytek-claim-rgb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0" y="198000"/>
            <a:ext cx="1162800" cy="3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4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48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2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</p:spTree>
    <p:extLst>
      <p:ext uri="{BB962C8B-B14F-4D97-AF65-F5344CB8AC3E}">
        <p14:creationId xmlns:p14="http://schemas.microsoft.com/office/powerpoint/2010/main" val="112623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a dos Columnas -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texto 3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1" y="751531"/>
            <a:ext cx="2285999" cy="429091"/>
          </a:xfrm>
          <a:solidFill>
            <a:srgbClr val="95A5A6"/>
          </a:solidFill>
        </p:spPr>
        <p:txBody>
          <a:bodyPr vert="horz" anchor="ctr" anchorCtr="0"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subtítulo</a:t>
            </a:r>
            <a:endParaRPr lang="es-ES_tradnl" dirty="0"/>
          </a:p>
        </p:txBody>
      </p:sp>
      <p:sp>
        <p:nvSpPr>
          <p:cNvPr id="15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495488"/>
            <a:ext cx="3886200" cy="4351338"/>
          </a:xfr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/>
            </a:lvl1pPr>
            <a:lvl2pPr marL="514350" indent="-171450">
              <a:buFontTx/>
              <a:buBlip>
                <a:blip r:embed="rId2"/>
              </a:buBlip>
              <a:defRPr/>
            </a:lvl2pPr>
            <a:lvl3pPr marL="857250" indent="-171450">
              <a:buFontTx/>
              <a:buBlip>
                <a:blip r:embed="rId2"/>
              </a:buBlip>
              <a:defRPr/>
            </a:lvl3pPr>
            <a:lvl4pPr marL="1200150" indent="-171450">
              <a:buFontTx/>
              <a:buBlip>
                <a:blip r:embed="rId2"/>
              </a:buBlip>
              <a:defRPr/>
            </a:lvl4pPr>
            <a:lvl5pPr marL="1543050" indent="-1714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20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495488"/>
            <a:ext cx="3886200" cy="4351338"/>
          </a:xfr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/>
            </a:lvl1pPr>
            <a:lvl2pPr marL="514350" indent="-171450">
              <a:buFontTx/>
              <a:buBlip>
                <a:blip r:embed="rId2"/>
              </a:buBlip>
              <a:defRPr/>
            </a:lvl2pPr>
            <a:lvl3pPr marL="857250" indent="-171450">
              <a:buFontTx/>
              <a:buBlip>
                <a:blip r:embed="rId2"/>
              </a:buBlip>
              <a:defRPr/>
            </a:lvl3pPr>
            <a:lvl4pPr marL="1200150" indent="-171450">
              <a:buFontTx/>
              <a:buBlip>
                <a:blip r:embed="rId2"/>
              </a:buBlip>
              <a:defRPr/>
            </a:lvl4pPr>
            <a:lvl5pPr marL="1543050" indent="-1714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8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9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21" name="Imagen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4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DLTs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7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175281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imagen 3"/>
          <p:cNvSpPr>
            <a:spLocks noGrp="1"/>
          </p:cNvSpPr>
          <p:nvPr>
            <p:ph type="pic" sz="quarter" idx="15"/>
          </p:nvPr>
        </p:nvSpPr>
        <p:spPr>
          <a:xfrm>
            <a:off x="632223" y="1267352"/>
            <a:ext cx="7879556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4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5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16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0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1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  <p:sp>
        <p:nvSpPr>
          <p:cNvPr id="12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186682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4"/>
          </p:nvPr>
        </p:nvSpPr>
        <p:spPr>
          <a:xfrm>
            <a:off x="632223" y="1267352"/>
            <a:ext cx="3882628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Marcador de imagen 3"/>
          <p:cNvSpPr>
            <a:spLocks noGrp="1"/>
          </p:cNvSpPr>
          <p:nvPr>
            <p:ph type="pic" sz="quarter" idx="15"/>
          </p:nvPr>
        </p:nvSpPr>
        <p:spPr>
          <a:xfrm>
            <a:off x="4629150" y="1267352"/>
            <a:ext cx="3882628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5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6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17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1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2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2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4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88075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4"/>
          </p:nvPr>
        </p:nvSpPr>
        <p:spPr>
          <a:xfrm>
            <a:off x="632223" y="1267352"/>
            <a:ext cx="1682353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Marcador de imagen 3"/>
          <p:cNvSpPr>
            <a:spLocks noGrp="1"/>
          </p:cNvSpPr>
          <p:nvPr>
            <p:ph type="pic" sz="quarter" idx="15"/>
          </p:nvPr>
        </p:nvSpPr>
        <p:spPr>
          <a:xfrm>
            <a:off x="4629150" y="1267352"/>
            <a:ext cx="3882628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5" name="Marcador de imagen 3"/>
          <p:cNvSpPr>
            <a:spLocks noGrp="1"/>
          </p:cNvSpPr>
          <p:nvPr>
            <p:ph type="pic" sz="quarter" idx="16"/>
          </p:nvPr>
        </p:nvSpPr>
        <p:spPr>
          <a:xfrm>
            <a:off x="2623791" y="1267352"/>
            <a:ext cx="1682353" cy="4351338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7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8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21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3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  <p:sp>
        <p:nvSpPr>
          <p:cNvPr id="14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6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629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4"/>
          </p:nvPr>
        </p:nvSpPr>
        <p:spPr>
          <a:xfrm>
            <a:off x="632223" y="1301643"/>
            <a:ext cx="2771060" cy="1975425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7" name="Marcador de imagen 3"/>
          <p:cNvSpPr>
            <a:spLocks noGrp="1"/>
          </p:cNvSpPr>
          <p:nvPr>
            <p:ph type="pic" sz="quarter" idx="15"/>
          </p:nvPr>
        </p:nvSpPr>
        <p:spPr>
          <a:xfrm>
            <a:off x="632223" y="3661086"/>
            <a:ext cx="2771060" cy="1975425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19" name="Marcador de imagen 3"/>
          <p:cNvSpPr>
            <a:spLocks noGrp="1"/>
          </p:cNvSpPr>
          <p:nvPr>
            <p:ph type="pic" sz="quarter" idx="16"/>
          </p:nvPr>
        </p:nvSpPr>
        <p:spPr>
          <a:xfrm>
            <a:off x="3649743" y="1283654"/>
            <a:ext cx="2771060" cy="1975425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21" name="Marcador de imagen 3"/>
          <p:cNvSpPr>
            <a:spLocks noGrp="1"/>
          </p:cNvSpPr>
          <p:nvPr>
            <p:ph type="pic" sz="quarter" idx="17"/>
          </p:nvPr>
        </p:nvSpPr>
        <p:spPr>
          <a:xfrm>
            <a:off x="3649743" y="3661086"/>
            <a:ext cx="2771060" cy="1975425"/>
          </a:xfrm>
          <a:ln w="38100">
            <a:solidFill>
              <a:srgbClr val="ECF0F1"/>
            </a:solidFill>
          </a:ln>
        </p:spPr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8"/>
          </p:nvPr>
        </p:nvSpPr>
        <p:spPr>
          <a:xfrm>
            <a:off x="6643688" y="1301751"/>
            <a:ext cx="2141935" cy="433546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</p:txBody>
      </p:sp>
      <p:sp>
        <p:nvSpPr>
          <p:cNvPr id="20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22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23" name="Imagen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6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7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5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  <p:sp>
        <p:nvSpPr>
          <p:cNvPr id="16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8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47605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contenido 3"/>
          <p:cNvSpPr>
            <a:spLocks noGrp="1"/>
          </p:cNvSpPr>
          <p:nvPr>
            <p:ph sz="half" idx="2"/>
          </p:nvPr>
        </p:nvSpPr>
        <p:spPr>
          <a:xfrm>
            <a:off x="890962" y="1319361"/>
            <a:ext cx="7636933" cy="4351338"/>
          </a:xfrm>
        </p:spPr>
        <p:txBody>
          <a:bodyPr/>
          <a:lstStyle>
            <a:lvl1pPr marL="171450" indent="-171450">
              <a:buClr>
                <a:srgbClr val="3493DB"/>
              </a:buClr>
              <a:buFont typeface="Wingdings" panose="05000000000000000000" pitchFamily="2" charset="2"/>
              <a:buChar char="ü"/>
              <a:defRPr/>
            </a:lvl1pPr>
            <a:lvl2pPr marL="514350" indent="-171450">
              <a:buClr>
                <a:srgbClr val="3498DB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rgbClr val="3493DB"/>
              </a:buClr>
              <a:buFont typeface="Courier New" panose="02070309020205020404" pitchFamily="49" charset="0"/>
              <a:buChar char="o"/>
              <a:defRPr/>
            </a:lvl3pPr>
            <a:lvl4pPr marL="1200150" indent="-171450">
              <a:buClr>
                <a:srgbClr val="3493DB"/>
              </a:buClr>
              <a:buFont typeface="Arial" panose="020B0604020202020204" pitchFamily="34" charset="0"/>
              <a:buChar char="•"/>
              <a:defRPr/>
            </a:lvl4pPr>
            <a:lvl5pPr marL="1543050" indent="-1714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7" name="Rectángulo 26"/>
          <p:cNvSpPr/>
          <p:nvPr userDrawn="1"/>
        </p:nvSpPr>
        <p:spPr>
          <a:xfrm>
            <a:off x="0" y="0"/>
            <a:ext cx="9153059" cy="691517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8" name="Título 27"/>
          <p:cNvSpPr>
            <a:spLocks noGrp="1"/>
          </p:cNvSpPr>
          <p:nvPr>
            <p:ph type="title"/>
          </p:nvPr>
        </p:nvSpPr>
        <p:spPr>
          <a:xfrm>
            <a:off x="4629150" y="8485"/>
            <a:ext cx="4413095" cy="657632"/>
          </a:xfrm>
          <a:prstGeom prst="rect">
            <a:avLst/>
          </a:prstGeom>
          <a:noFill/>
          <a:effectLst/>
        </p:spPr>
        <p:txBody>
          <a:bodyPr anchor="ctr" anchorCtr="0"/>
          <a:lstStyle>
            <a:lvl1pPr algn="r">
              <a:defRPr sz="2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pic>
        <p:nvPicPr>
          <p:cNvPr id="20" name="Imagen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650" y="162000"/>
            <a:ext cx="1163780" cy="33469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5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56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1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 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DLTs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</a:t>
            </a:r>
          </a:p>
        </p:txBody>
      </p:sp>
      <p:sp>
        <p:nvSpPr>
          <p:cNvPr id="12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4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170619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/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2104200" y="2337318"/>
            <a:ext cx="4882842" cy="2441382"/>
          </a:xfrm>
          <a:solidFill>
            <a:srgbClr val="ECF0F1"/>
          </a:solidFill>
        </p:spPr>
        <p:txBody>
          <a:bodyPr anchor="ctr" anchorCtr="1"/>
          <a:lstStyle>
            <a:lvl1pPr marL="0" indent="0">
              <a:buNone/>
              <a:defRPr sz="1800" b="1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Inserte </a:t>
            </a:r>
            <a:r>
              <a:rPr lang="es-ES_tradnl" dirty="0" err="1"/>
              <a:t>aqu</a:t>
            </a:r>
            <a:r>
              <a:rPr lang="es-ES" dirty="0"/>
              <a:t>í la frase </a:t>
            </a:r>
            <a:r>
              <a:rPr lang="es-ES" dirty="0" err="1"/>
              <a:t>inspiracional</a:t>
            </a:r>
            <a:r>
              <a:rPr lang="es-ES" dirty="0"/>
              <a:t> o cita célebre, puede utilizar el color azul como énfasis en alguna palabra.</a:t>
            </a:r>
            <a:endParaRPr lang="es-ES_tradnl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2918" y="1376266"/>
            <a:ext cx="2228025" cy="961053"/>
          </a:xfrm>
          <a:prstGeom prst="roundRect">
            <a:avLst>
              <a:gd name="adj" fmla="val 0"/>
            </a:avLst>
          </a:prstGeom>
          <a:solidFill>
            <a:srgbClr val="349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469572" y="1271563"/>
            <a:ext cx="595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72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</a:p>
        </p:txBody>
      </p:sp>
      <p:pic>
        <p:nvPicPr>
          <p:cNvPr id="1026" name="Picture 2" descr="C:\Users\igo\Desktop\logo-comunytek-claim-rgb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50" y="162000"/>
            <a:ext cx="1162800" cy="33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ángulo 6"/>
          <p:cNvSpPr/>
          <p:nvPr userDrawn="1"/>
        </p:nvSpPr>
        <p:spPr>
          <a:xfrm>
            <a:off x="1" y="6413553"/>
            <a:ext cx="9144000" cy="485774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sz="1350"/>
          </a:p>
        </p:txBody>
      </p:sp>
      <p:sp>
        <p:nvSpPr>
          <p:cNvPr id="41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720826" y="6525025"/>
            <a:ext cx="321418" cy="287687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smtClean="0"/>
              <a:t> </a:t>
            </a:r>
            <a:fld id="{4C718125-E96C-EF41-BA90-B9419A8E7E23}" type="slidenum">
              <a:rPr lang="es-ES" smtClean="0"/>
              <a:pPr/>
              <a:t>‹#›</a:t>
            </a:fld>
            <a:endParaRPr lang="es-ES" dirty="0" smtClean="0"/>
          </a:p>
        </p:txBody>
      </p:sp>
      <p:sp>
        <p:nvSpPr>
          <p:cNvPr id="13" name="Marcador de pie de página 3"/>
          <p:cNvSpPr txBox="1">
            <a:spLocks/>
          </p:cNvSpPr>
          <p:nvPr userDrawn="1"/>
        </p:nvSpPr>
        <p:spPr>
          <a:xfrm>
            <a:off x="5634726" y="6522644"/>
            <a:ext cx="3086100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INTRODUCCIÓN AL BITCOIN |</a:t>
            </a:r>
          </a:p>
        </p:txBody>
      </p:sp>
      <p:sp>
        <p:nvSpPr>
          <p:cNvPr id="14" name="Marcador de pie de página 3"/>
          <p:cNvSpPr txBox="1">
            <a:spLocks/>
          </p:cNvSpPr>
          <p:nvPr userDrawn="1"/>
        </p:nvSpPr>
        <p:spPr>
          <a:xfrm>
            <a:off x="82709" y="6522644"/>
            <a:ext cx="812666" cy="287687"/>
          </a:xfrm>
          <a:prstGeom prst="rect">
            <a:avLst/>
          </a:prstGeom>
        </p:spPr>
        <p:txBody>
          <a:bodyPr rIns="0" anchor="ctr" anchorCtr="0"/>
          <a:lstStyle>
            <a:defPPr>
              <a:defRPr lang="es-ES_tradnl"/>
            </a:defPPr>
            <a:lvl1pPr marL="0" algn="r" defTabSz="914400" rtl="0" eaLnBrk="1" latinLnBrk="0" hangingPunct="1">
              <a:defRPr lang="es-ES_tradnl" sz="900" b="1" kern="1200" dirty="0">
                <a:solidFill>
                  <a:srgbClr val="95A5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COMUNYTEK |</a:t>
            </a:r>
          </a:p>
        </p:txBody>
      </p:sp>
      <p:sp>
        <p:nvSpPr>
          <p:cNvPr id="15" name="Marcador de pie de página 3"/>
          <p:cNvSpPr txBox="1">
            <a:spLocks/>
          </p:cNvSpPr>
          <p:nvPr userDrawn="1"/>
        </p:nvSpPr>
        <p:spPr>
          <a:xfrm>
            <a:off x="938528" y="6532168"/>
            <a:ext cx="812666" cy="287687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Tx/>
              <a:buNone/>
              <a:defRPr sz="900" b="1">
                <a:solidFill>
                  <a:srgbClr val="95A5A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>
                <a:solidFill>
                  <a:srgbClr val="7F8C8D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600">
                <a:solidFill>
                  <a:srgbClr val="7F8C8D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00">
                <a:solidFill>
                  <a:srgbClr val="7F8C8D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>
                <a:solidFill>
                  <a:srgbClr val="7F8C8D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s-ES" dirty="0" smtClean="0"/>
              <a:t>002PR060R01</a:t>
            </a:r>
          </a:p>
        </p:txBody>
      </p:sp>
    </p:spTree>
    <p:extLst>
      <p:ext uri="{BB962C8B-B14F-4D97-AF65-F5344CB8AC3E}">
        <p14:creationId xmlns:p14="http://schemas.microsoft.com/office/powerpoint/2010/main" val="104329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54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0" r:id="rId2"/>
    <p:sldLayoutId id="2147483672" r:id="rId3"/>
    <p:sldLayoutId id="2147483678" r:id="rId4"/>
    <p:sldLayoutId id="2147483680" r:id="rId5"/>
    <p:sldLayoutId id="2147483679" r:id="rId6"/>
    <p:sldLayoutId id="2147483681" r:id="rId7"/>
    <p:sldLayoutId id="2147483701" r:id="rId8"/>
    <p:sldLayoutId id="214748365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1"/>
        </a:buBlip>
        <a:defRPr sz="2000" kern="1200">
          <a:solidFill>
            <a:srgbClr val="7F8C8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800" kern="1200">
          <a:solidFill>
            <a:srgbClr val="7F8C8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600" kern="1200">
          <a:solidFill>
            <a:srgbClr val="7F8C8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400" kern="1200">
          <a:solidFill>
            <a:srgbClr val="7F8C8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200" kern="1200">
          <a:solidFill>
            <a:srgbClr val="7F8C8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Relationship Id="rId3" Type="http://schemas.openxmlformats.org/officeDocument/2006/relationships/hyperlink" Target="http://gisli.hamstur.is/2014/10/receiving-bitcoin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f"/><Relationship Id="rId3" Type="http://schemas.openxmlformats.org/officeDocument/2006/relationships/hyperlink" Target="http://www.righto.com/2014/02/bitcoins-hard-way-using-raw-bitcoin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Relationship Id="rId3" Type="http://schemas.openxmlformats.org/officeDocument/2006/relationships/hyperlink" Target="https://es.wikipedia.org/wiki/Bitcoi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hyperlink" Target="http://www.imponderablethings.com/2013/07/how-bitcoin-works-under-hood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hyperlink" Target="http://tech.eu/features/808/bitcoin-part-one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Relationship Id="rId3" Type="http://schemas.openxmlformats.org/officeDocument/2006/relationships/hyperlink" Target="http://tech.eu/features/808/bitcoin-part-on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f"/><Relationship Id="rId3" Type="http://schemas.openxmlformats.org/officeDocument/2006/relationships/hyperlink" Target="http://www.righto.com/2014/02/bitcoins-hard-way-using-raw-bitcoin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f"/><Relationship Id="rId3" Type="http://schemas.openxmlformats.org/officeDocument/2006/relationships/hyperlink" Target="https://danims.com/bitcoin-vii-son-seguros-los-bitcoin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f"/><Relationship Id="rId3" Type="http://schemas.openxmlformats.org/officeDocument/2006/relationships/hyperlink" Target="http://tech.eu/features/808/bitcoin-part-on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tiff"/><Relationship Id="rId3" Type="http://schemas.openxmlformats.org/officeDocument/2006/relationships/hyperlink" Target="https://www.slideshare.net/tsasaa12/bitcoin-cryptocurrency-4813202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Relationship Id="rId3" Type="http://schemas.openxmlformats.org/officeDocument/2006/relationships/hyperlink" Target="https://www.extremetech.com/extreme/184427-one-bitcoin-group-now-controls-51-of-total-mining-power-threatening-entire-currencys-safety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3" Type="http://schemas.openxmlformats.org/officeDocument/2006/relationships/hyperlink" Target="https://bitcoin.org/en/developer-guide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hyperlink" Target="https://blockchain.info/es/stat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Relationship Id="rId3" Type="http://schemas.openxmlformats.org/officeDocument/2006/relationships/hyperlink" Target="http://www.imponderablethings.com/2013/07/how-bitcoin-works-under-hood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hyperlink" Target="https://blockchain.info/es/stat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es/desarrollo" TargetMode="External"/><Relationship Id="rId4" Type="http://schemas.openxmlformats.org/officeDocument/2006/relationships/hyperlink" Target="https://blockchain.info/es/" TargetMode="External"/><Relationship Id="rId5" Type="http://schemas.openxmlformats.org/officeDocument/2006/relationships/hyperlink" Target="https://www.youtube.com/watch?v=Lx9zgZCMqXE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chimera.labs.oreilly.com/books/1234000001802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hyperlink" Target="https://blockchain.info/es/stat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s://blockchain.info/es/stat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8447"/>
            <a:ext cx="3611880" cy="754915"/>
          </a:xfrm>
        </p:spPr>
        <p:txBody>
          <a:bodyPr/>
          <a:lstStyle/>
          <a:p>
            <a:r>
              <a:rPr lang="en-GB" dirty="0" err="1" smtClean="0"/>
              <a:t>Introducción</a:t>
            </a:r>
            <a:r>
              <a:rPr lang="en-GB" dirty="0" smtClean="0"/>
              <a:t> a DLTs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</a:t>
            </a:fld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1" y="2303362"/>
            <a:ext cx="7813350" cy="41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Ejemplo dirección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10</a:t>
            </a:fld>
            <a:endParaRPr lang="es-E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085" y="812435"/>
            <a:ext cx="5275501" cy="5216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874" y="6028660"/>
            <a:ext cx="1965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Gísli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Kristjáns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23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fontScale="92500" lnSpcReduction="10000"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000" dirty="0"/>
              <a:t>Dada la clave pública y la dirección, </a:t>
            </a:r>
            <a:r>
              <a:rPr lang="es-ES" sz="3000" b="1" dirty="0" smtClean="0"/>
              <a:t>cualquiera</a:t>
            </a:r>
            <a:r>
              <a:rPr lang="es-ES" sz="3000" dirty="0" smtClean="0"/>
              <a:t> puede </a:t>
            </a:r>
            <a:r>
              <a:rPr lang="es-ES" sz="3000" b="1" dirty="0"/>
              <a:t>verificar</a:t>
            </a:r>
            <a:r>
              <a:rPr lang="es-ES" sz="3000" dirty="0"/>
              <a:t> si la </a:t>
            </a:r>
            <a:r>
              <a:rPr lang="es-ES" sz="3000" b="1" dirty="0"/>
              <a:t>dirección</a:t>
            </a:r>
            <a:r>
              <a:rPr lang="es-ES" sz="3000" dirty="0"/>
              <a:t> corresponde a la clave pública.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000" dirty="0"/>
              <a:t>Podemos crear </a:t>
            </a:r>
            <a:r>
              <a:rPr lang="es-ES" sz="3000" b="1" dirty="0"/>
              <a:t>tantas</a:t>
            </a:r>
            <a:r>
              <a:rPr lang="es-ES" sz="3000" dirty="0"/>
              <a:t> </a:t>
            </a:r>
            <a:r>
              <a:rPr lang="es-ES" sz="3000" b="1" dirty="0"/>
              <a:t>direcciones</a:t>
            </a:r>
            <a:r>
              <a:rPr lang="es-ES" sz="3000" dirty="0"/>
              <a:t> </a:t>
            </a:r>
            <a:r>
              <a:rPr lang="es-ES" sz="3000" b="1" dirty="0"/>
              <a:t>como</a:t>
            </a:r>
            <a:r>
              <a:rPr lang="es-ES" sz="3000" dirty="0"/>
              <a:t> </a:t>
            </a:r>
            <a:r>
              <a:rPr lang="es-ES" sz="3000" b="1" dirty="0"/>
              <a:t>queramos</a:t>
            </a:r>
            <a:r>
              <a:rPr lang="es-ES" sz="30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000" dirty="0"/>
              <a:t>Podríamos hacer el símil entre “</a:t>
            </a:r>
            <a:r>
              <a:rPr lang="es-ES" sz="3000" b="1" dirty="0"/>
              <a:t>dirección</a:t>
            </a:r>
            <a:r>
              <a:rPr lang="es-ES" sz="3000" dirty="0"/>
              <a:t>” y “</a:t>
            </a:r>
            <a:r>
              <a:rPr lang="es-ES" sz="3000" b="1" dirty="0"/>
              <a:t>cuenta</a:t>
            </a:r>
            <a:r>
              <a:rPr lang="es-ES" sz="3000" dirty="0"/>
              <a:t> </a:t>
            </a:r>
            <a:r>
              <a:rPr lang="es-ES" sz="3000" b="1" dirty="0"/>
              <a:t>bancaria</a:t>
            </a:r>
            <a:r>
              <a:rPr lang="es-ES" sz="3000" dirty="0"/>
              <a:t>”.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000" dirty="0"/>
              <a:t>La </a:t>
            </a:r>
            <a:r>
              <a:rPr lang="es-ES" sz="3000" b="1" dirty="0"/>
              <a:t>clave</a:t>
            </a:r>
            <a:r>
              <a:rPr lang="es-ES" sz="3000" dirty="0"/>
              <a:t> </a:t>
            </a:r>
            <a:r>
              <a:rPr lang="es-ES" sz="3000" b="1" dirty="0"/>
              <a:t>privada</a:t>
            </a:r>
            <a:r>
              <a:rPr lang="es-ES" sz="3000" dirty="0"/>
              <a:t> es la que </a:t>
            </a:r>
            <a:r>
              <a:rPr lang="es-ES" sz="3000" b="1" dirty="0"/>
              <a:t>permite</a:t>
            </a:r>
            <a:r>
              <a:rPr lang="es-ES" sz="3000" dirty="0"/>
              <a:t> “</a:t>
            </a:r>
            <a:r>
              <a:rPr lang="es-ES" sz="3000" b="1" dirty="0"/>
              <a:t>desbloquear</a:t>
            </a:r>
            <a:r>
              <a:rPr lang="es-ES" sz="3000" dirty="0"/>
              <a:t> la </a:t>
            </a:r>
            <a:r>
              <a:rPr lang="es-ES" sz="3000" b="1" dirty="0"/>
              <a:t>cuenta</a:t>
            </a:r>
            <a:r>
              <a:rPr lang="es-ES" sz="3000" dirty="0"/>
              <a:t>” para poder hacer transacciones desde esa “dirección”.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000" dirty="0"/>
              <a:t>Se puede “</a:t>
            </a:r>
            <a:r>
              <a:rPr lang="es-ES" sz="3000" b="1" dirty="0"/>
              <a:t>regenerar</a:t>
            </a:r>
            <a:r>
              <a:rPr lang="es-ES" sz="3000" dirty="0"/>
              <a:t>” la </a:t>
            </a:r>
            <a:r>
              <a:rPr lang="es-ES" sz="3000" b="1" dirty="0"/>
              <a:t>clave</a:t>
            </a:r>
            <a:r>
              <a:rPr lang="es-ES" sz="3000" dirty="0"/>
              <a:t> </a:t>
            </a:r>
            <a:r>
              <a:rPr lang="es-ES" sz="3000" b="1" dirty="0"/>
              <a:t>pública</a:t>
            </a:r>
            <a:r>
              <a:rPr lang="es-ES" sz="3000" dirty="0"/>
              <a:t> a partir de la privada.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2344" y="8485"/>
            <a:ext cx="6289901" cy="657632"/>
          </a:xfrm>
        </p:spPr>
        <p:txBody>
          <a:bodyPr/>
          <a:lstStyle/>
          <a:p>
            <a:r>
              <a:rPr lang="es-ES" dirty="0" smtClean="0"/>
              <a:t>Dirección - </a:t>
            </a:r>
            <a:r>
              <a:rPr lang="es-ES" dirty="0"/>
              <a:t>V</a:t>
            </a:r>
            <a:r>
              <a:rPr lang="es-ES" dirty="0" smtClean="0"/>
              <a:t>erificación y creación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11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1688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Ejemplo </a:t>
            </a:r>
            <a:r>
              <a:rPr lang="es-ES" dirty="0"/>
              <a:t>c</a:t>
            </a:r>
            <a:r>
              <a:rPr lang="es-ES" dirty="0" smtClean="0"/>
              <a:t>laves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12</a:t>
            </a:fld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5" y="1261872"/>
            <a:ext cx="8338567" cy="441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874" y="6028660"/>
            <a:ext cx="1787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Ken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Shirriff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4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clave</a:t>
            </a:r>
            <a:r>
              <a:rPr lang="es-ES" sz="2800" dirty="0"/>
              <a:t> </a:t>
            </a:r>
            <a:r>
              <a:rPr lang="es-ES" sz="2800" b="1" dirty="0"/>
              <a:t>privada</a:t>
            </a:r>
            <a:r>
              <a:rPr lang="es-ES" sz="2800" dirty="0"/>
              <a:t> se utiliza para </a:t>
            </a:r>
            <a:r>
              <a:rPr lang="es-ES" sz="2800" b="1" dirty="0"/>
              <a:t>firmar</a:t>
            </a:r>
            <a:r>
              <a:rPr lang="es-ES" sz="2800" dirty="0"/>
              <a:t> </a:t>
            </a:r>
            <a:r>
              <a:rPr lang="es-ES" sz="2800" b="1" dirty="0"/>
              <a:t>transacciones</a:t>
            </a:r>
            <a:r>
              <a:rPr lang="es-ES" sz="2800" dirty="0"/>
              <a:t> de dinero contenido en una dirección. 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Sin la clave privada es imposible transferir el dinero.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perdemos las claves privadas</a:t>
            </a:r>
            <a:r>
              <a:rPr lang="mr-IN" sz="2800" dirty="0"/>
              <a:t>…</a:t>
            </a:r>
            <a:r>
              <a:rPr lang="es-ES" sz="2800" dirty="0"/>
              <a:t> </a:t>
            </a:r>
            <a:r>
              <a:rPr lang="es-ES" sz="2800" b="1" dirty="0"/>
              <a:t>¡Perdemos el dinero!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 como el “dinero físico”, si lo perdemos no hay forma de recuperarlo.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Pérdida de claves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13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326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</a:t>
            </a:r>
            <a:r>
              <a:rPr lang="es-ES" sz="2400" dirty="0" smtClean="0"/>
              <a:t>“</a:t>
            </a:r>
            <a:r>
              <a:rPr lang="es-ES" sz="2400" b="1" dirty="0" err="1" smtClean="0"/>
              <a:t>wallets</a:t>
            </a:r>
            <a:r>
              <a:rPr lang="es-ES" sz="2400" b="1" dirty="0" smtClean="0"/>
              <a:t>”</a:t>
            </a:r>
            <a:r>
              <a:rPr lang="es-ES" sz="2400" dirty="0" smtClean="0"/>
              <a:t> </a:t>
            </a:r>
            <a:r>
              <a:rPr lang="es-ES" sz="2400" dirty="0"/>
              <a:t>se suelen utilizar para </a:t>
            </a:r>
            <a:r>
              <a:rPr lang="es-ES" sz="2400" b="1" dirty="0"/>
              <a:t>almacenar</a:t>
            </a:r>
            <a:r>
              <a:rPr lang="es-ES" sz="2400" dirty="0"/>
              <a:t> todas las nuestras </a:t>
            </a:r>
            <a:r>
              <a:rPr lang="es-ES" sz="2400" b="1" dirty="0"/>
              <a:t>claves</a:t>
            </a:r>
            <a:r>
              <a:rPr lang="es-ES" sz="2400" dirty="0"/>
              <a:t> </a:t>
            </a:r>
            <a:r>
              <a:rPr lang="es-ES" sz="2400" b="1" dirty="0"/>
              <a:t>y</a:t>
            </a:r>
            <a:r>
              <a:rPr lang="es-ES" sz="2400" dirty="0"/>
              <a:t> </a:t>
            </a:r>
            <a:r>
              <a:rPr lang="es-ES" sz="2400" b="1" dirty="0"/>
              <a:t>direcciones</a:t>
            </a:r>
            <a:r>
              <a:rPr lang="es-ES" sz="24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Se almacenan cifrados</a:t>
            </a:r>
            <a:r>
              <a:rPr lang="es-ES" sz="2400" dirty="0"/>
              <a:t> utilizando un mecanismos de cifrado simétrico con una clave secreta.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También </a:t>
            </a:r>
            <a:r>
              <a:rPr lang="es-ES" sz="2400" b="1" dirty="0"/>
              <a:t>pueden</a:t>
            </a:r>
            <a:r>
              <a:rPr lang="es-ES" sz="2400" dirty="0"/>
              <a:t> </a:t>
            </a:r>
            <a:r>
              <a:rPr lang="es-ES" sz="2400" b="1" dirty="0"/>
              <a:t>almacenar</a:t>
            </a:r>
            <a:r>
              <a:rPr lang="es-ES" sz="2400" dirty="0"/>
              <a:t> nuestro </a:t>
            </a:r>
            <a:r>
              <a:rPr lang="es-ES" sz="2400" b="1" dirty="0"/>
              <a:t>dinero</a:t>
            </a:r>
            <a:r>
              <a:rPr lang="es-ES" sz="2400" dirty="0"/>
              <a:t> </a:t>
            </a:r>
            <a:r>
              <a:rPr lang="es-ES" sz="2400" b="1" dirty="0"/>
              <a:t>actual</a:t>
            </a:r>
            <a:r>
              <a:rPr lang="es-ES" sz="2400" dirty="0"/>
              <a:t> (transacciones sin gastar de cuyas direcciones tenemos la clave privada</a:t>
            </a:r>
            <a:r>
              <a:rPr lang="es-ES" sz="2400" dirty="0" smtClean="0"/>
              <a:t>)</a:t>
            </a:r>
            <a:endParaRPr lang="es-ES" sz="2400" dirty="0"/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Tipos de </a:t>
            </a:r>
            <a:r>
              <a:rPr lang="es-ES" sz="2400" b="1" dirty="0" err="1"/>
              <a:t>wallets</a:t>
            </a:r>
            <a:r>
              <a:rPr lang="es-ES" sz="2400" dirty="0"/>
              <a:t>: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1" dirty="0"/>
              <a:t>Locales</a:t>
            </a:r>
            <a:r>
              <a:rPr lang="es-ES" sz="2000" dirty="0"/>
              <a:t>: Se almacena en un medio físico local, debemos asegurarnos de tener copias de seguridad.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b="1" dirty="0"/>
              <a:t>En la nube</a:t>
            </a:r>
            <a:r>
              <a:rPr lang="es-ES" sz="2000" dirty="0"/>
              <a:t>: Empresas que ofrecen el servicio de almacenamiento de nuestras claves seguras en la nube.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err="1" smtClean="0"/>
              <a:t>Wallet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14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7432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7699248" y="691678"/>
            <a:ext cx="1447927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smtClean="0"/>
              <a:t>Ejemplo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Wallet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15</a:t>
            </a:fld>
            <a:endParaRPr lang="es-ES_tradnl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80" y="1508760"/>
            <a:ext cx="7206340" cy="4416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874" y="6028660"/>
            <a:ext cx="1695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Wikipedia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lnSpcReduction="10000"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Una </a:t>
            </a:r>
            <a:r>
              <a:rPr lang="es-ES" sz="2800" b="1" dirty="0"/>
              <a:t>transacción</a:t>
            </a:r>
            <a:r>
              <a:rPr lang="es-ES" sz="2800" dirty="0"/>
              <a:t> es un </a:t>
            </a:r>
            <a:r>
              <a:rPr lang="es-ES" sz="2800" b="1" dirty="0"/>
              <a:t>intercambio</a:t>
            </a:r>
            <a:r>
              <a:rPr lang="es-ES" sz="2800" dirty="0"/>
              <a:t> de </a:t>
            </a:r>
            <a:r>
              <a:rPr lang="es-ES" sz="2800" b="1" dirty="0"/>
              <a:t>bitcoins</a:t>
            </a:r>
            <a:r>
              <a:rPr lang="es-ES" sz="2800" dirty="0"/>
              <a:t> de una dirección a otra.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No existe el concepto de “</a:t>
            </a:r>
            <a:r>
              <a:rPr lang="es-ES" sz="2800" dirty="0" smtClean="0"/>
              <a:t>balance (saldo)  </a:t>
            </a:r>
            <a:r>
              <a:rPr lang="es-ES" sz="2800" dirty="0"/>
              <a:t>por cuenta”.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Únicamente existen transacciones.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/>
              <a:t>origen</a:t>
            </a:r>
            <a:r>
              <a:rPr lang="es-ES" sz="2800" dirty="0"/>
              <a:t> de una nueva </a:t>
            </a:r>
            <a:r>
              <a:rPr lang="es-ES" sz="2800" b="1" dirty="0"/>
              <a:t>transacción</a:t>
            </a:r>
            <a:r>
              <a:rPr lang="es-ES" sz="2800" dirty="0"/>
              <a:t>, es una o </a:t>
            </a:r>
            <a:r>
              <a:rPr lang="es-ES" sz="2800" dirty="0" smtClean="0"/>
              <a:t>más </a:t>
            </a:r>
            <a:r>
              <a:rPr lang="es-ES" sz="2800" b="1" dirty="0"/>
              <a:t>transacciones</a:t>
            </a:r>
            <a:r>
              <a:rPr lang="es-ES" sz="2800" dirty="0"/>
              <a:t> </a:t>
            </a:r>
            <a:r>
              <a:rPr lang="es-ES" sz="2800" b="1" dirty="0"/>
              <a:t>anteriores</a:t>
            </a:r>
            <a:r>
              <a:rPr lang="es-ES" sz="2800" dirty="0"/>
              <a:t> con “salidas sin gastar”. 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Sin gastar implica que no se ha utilizado como entrada de ninguna otra transacción.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/>
              <a:t>destino</a:t>
            </a:r>
            <a:r>
              <a:rPr lang="es-ES" sz="2800" dirty="0"/>
              <a:t> de la </a:t>
            </a:r>
            <a:r>
              <a:rPr lang="es-ES" sz="2800" b="1" dirty="0"/>
              <a:t>transacción</a:t>
            </a:r>
            <a:r>
              <a:rPr lang="es-ES" sz="2800" dirty="0"/>
              <a:t> son una o </a:t>
            </a:r>
            <a:r>
              <a:rPr lang="es-ES" sz="2800" dirty="0" smtClean="0"/>
              <a:t>más </a:t>
            </a:r>
            <a:r>
              <a:rPr lang="es-ES" sz="2800" b="1" dirty="0"/>
              <a:t>direcciones</a:t>
            </a:r>
            <a:r>
              <a:rPr lang="es-ES" sz="2800" dirty="0"/>
              <a:t> de </a:t>
            </a:r>
            <a:r>
              <a:rPr lang="es-ES" sz="2800" b="1" dirty="0"/>
              <a:t>destino</a:t>
            </a:r>
            <a:r>
              <a:rPr lang="es-ES" sz="2800" dirty="0"/>
              <a:t>.	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¿Qué es una transacción?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16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521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Ejemplo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17</a:t>
            </a:fld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22" y="1132804"/>
            <a:ext cx="7177848" cy="46593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6123" y="6004761"/>
            <a:ext cx="2573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ImponderableThings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7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fontScale="92500" lnSpcReduction="10000"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 smtClean="0"/>
              <a:t>Una transacción se compone de:</a:t>
            </a:r>
            <a:endParaRPr lang="es-ES" sz="2800" b="1" dirty="0"/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dirty="0"/>
              <a:t>Salidas de una o varias </a:t>
            </a:r>
            <a:r>
              <a:rPr lang="es-ES" sz="2400" b="1" dirty="0"/>
              <a:t>transacciones</a:t>
            </a:r>
            <a:r>
              <a:rPr lang="es-ES" sz="2400" dirty="0"/>
              <a:t> anteriores “</a:t>
            </a:r>
            <a:r>
              <a:rPr lang="es-ES" sz="2400" b="1" dirty="0"/>
              <a:t>sin gastar</a:t>
            </a:r>
            <a:r>
              <a:rPr lang="es-ES" sz="2400" dirty="0"/>
              <a:t>”.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b="1" dirty="0"/>
              <a:t>Una</a:t>
            </a:r>
            <a:r>
              <a:rPr lang="es-ES" sz="2400" dirty="0"/>
              <a:t> </a:t>
            </a:r>
            <a:r>
              <a:rPr lang="es-ES" sz="2400" b="1" dirty="0"/>
              <a:t>o</a:t>
            </a:r>
            <a:r>
              <a:rPr lang="es-ES" sz="2400" dirty="0"/>
              <a:t> </a:t>
            </a:r>
            <a:r>
              <a:rPr lang="es-ES" sz="2400" b="1" dirty="0"/>
              <a:t>varias</a:t>
            </a:r>
            <a:r>
              <a:rPr lang="es-ES" sz="2400" dirty="0"/>
              <a:t> </a:t>
            </a:r>
            <a:r>
              <a:rPr lang="es-ES" sz="2400" b="1" dirty="0"/>
              <a:t>direcciones</a:t>
            </a:r>
            <a:r>
              <a:rPr lang="es-ES" sz="2400" dirty="0"/>
              <a:t> de </a:t>
            </a:r>
            <a:r>
              <a:rPr lang="es-ES" sz="2400" b="1" dirty="0"/>
              <a:t>salida</a:t>
            </a:r>
            <a:r>
              <a:rPr lang="es-ES" sz="24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</a:t>
            </a:r>
            <a:r>
              <a:rPr lang="es-ES" sz="2800" b="1" dirty="0"/>
              <a:t>transacciones</a:t>
            </a:r>
            <a:r>
              <a:rPr lang="es-ES" sz="2800" dirty="0"/>
              <a:t> se </a:t>
            </a:r>
            <a:r>
              <a:rPr lang="es-ES" sz="2800" b="1" dirty="0"/>
              <a:t>ejecutan</a:t>
            </a:r>
            <a:r>
              <a:rPr lang="es-ES" sz="2800" dirty="0"/>
              <a:t> </a:t>
            </a:r>
            <a:r>
              <a:rPr lang="es-ES" sz="2800" b="1" dirty="0"/>
              <a:t>completas</a:t>
            </a:r>
            <a:r>
              <a:rPr lang="es-ES" sz="2800" dirty="0"/>
              <a:t>, no se puede utilizar únicamente parte del dinero de entrada.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queremos </a:t>
            </a:r>
            <a:r>
              <a:rPr lang="es-ES" sz="2800" b="1" dirty="0"/>
              <a:t>transferir</a:t>
            </a:r>
            <a:r>
              <a:rPr lang="es-ES" sz="2800" dirty="0"/>
              <a:t> “</a:t>
            </a:r>
            <a:r>
              <a:rPr lang="es-ES" sz="2800" b="1" dirty="0"/>
              <a:t>menos dinero</a:t>
            </a:r>
            <a:r>
              <a:rPr lang="es-ES" sz="2800" dirty="0"/>
              <a:t>”, tendremos que tener </a:t>
            </a:r>
            <a:r>
              <a:rPr lang="es-ES" sz="2800" b="1" dirty="0"/>
              <a:t>2 salidas</a:t>
            </a:r>
            <a:r>
              <a:rPr lang="es-ES" sz="2800" dirty="0"/>
              <a:t>, el destinatario y nosotros mismos para darnos el cambio.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Además siempre </a:t>
            </a:r>
            <a:r>
              <a:rPr lang="es-ES" sz="2800" b="1" dirty="0"/>
              <a:t>debe quedar dinero que no se transfiere</a:t>
            </a:r>
            <a:r>
              <a:rPr lang="es-ES" sz="2800" dirty="0"/>
              <a:t>. Este dinero se lo quedan los “mineros” como pago (</a:t>
            </a:r>
            <a:r>
              <a:rPr lang="es-ES" sz="2800" b="1" dirty="0" err="1"/>
              <a:t>transaction</a:t>
            </a:r>
            <a:r>
              <a:rPr lang="es-ES" sz="2800" b="1" dirty="0"/>
              <a:t> </a:t>
            </a:r>
            <a:r>
              <a:rPr lang="es-ES" sz="2800" b="1" dirty="0" err="1"/>
              <a:t>fee</a:t>
            </a:r>
            <a:r>
              <a:rPr lang="es-ES" sz="2800" dirty="0"/>
              <a:t>).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Partes de una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18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3943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6547104" y="691678"/>
            <a:ext cx="2600071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dirty="0" smtClean="0"/>
              <a:t>Ejemplo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Transacción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19</a:t>
            </a:fld>
            <a:endParaRPr lang="es-ES_tradnl" dirty="0" smtClean="0"/>
          </a:p>
        </p:txBody>
      </p:sp>
      <p:sp>
        <p:nvSpPr>
          <p:cNvPr id="10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800" dirty="0"/>
              <a:t>Tengo una transacción anterior a mi favor Ta de 5</a:t>
            </a:r>
            <a:r>
              <a:rPr lang="es-ES" sz="2800" dirty="0" smtClean="0"/>
              <a:t> </a:t>
            </a:r>
            <a:r>
              <a:rPr lang="es-ES" sz="2800" dirty="0"/>
              <a:t>bitcoins.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800" dirty="0"/>
              <a:t>Quiero transferir </a:t>
            </a:r>
            <a:r>
              <a:rPr lang="es-ES" sz="2800" dirty="0" smtClean="0"/>
              <a:t>4,8 </a:t>
            </a:r>
            <a:r>
              <a:rPr lang="es-ES" sz="2800" dirty="0"/>
              <a:t>a Bob.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800" dirty="0"/>
              <a:t>Quiero pagar </a:t>
            </a:r>
            <a:r>
              <a:rPr lang="es-ES" sz="2800" dirty="0" smtClean="0"/>
              <a:t>0,2 </a:t>
            </a:r>
            <a:r>
              <a:rPr lang="es-ES" sz="2800" dirty="0" err="1"/>
              <a:t>bitcoin</a:t>
            </a:r>
            <a:r>
              <a:rPr lang="es-ES" sz="2800" dirty="0"/>
              <a:t> como “</a:t>
            </a:r>
            <a:r>
              <a:rPr lang="es-ES" sz="2800" dirty="0" err="1"/>
              <a:t>transaction</a:t>
            </a:r>
            <a:r>
              <a:rPr lang="es-ES" sz="2800" dirty="0"/>
              <a:t> </a:t>
            </a:r>
            <a:r>
              <a:rPr lang="es-ES" sz="2800" dirty="0" err="1"/>
              <a:t>fee</a:t>
            </a:r>
            <a:r>
              <a:rPr lang="es-ES" sz="2800" dirty="0"/>
              <a:t>” a los mineros.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800" dirty="0"/>
              <a:t>La transacción tendría: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dirty="0"/>
              <a:t>1 entrada, Ta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dirty="0"/>
              <a:t>1</a:t>
            </a:r>
            <a:r>
              <a:rPr lang="es-ES" sz="2400" dirty="0" smtClean="0"/>
              <a:t> </a:t>
            </a:r>
            <a:r>
              <a:rPr lang="es-ES" sz="2400" dirty="0"/>
              <a:t>salidas: </a:t>
            </a:r>
            <a:r>
              <a:rPr lang="es-ES" sz="2400" dirty="0" smtClean="0"/>
              <a:t>4,8 </a:t>
            </a:r>
            <a:r>
              <a:rPr lang="es-ES" sz="2400" dirty="0"/>
              <a:t>bitcoins a la dirección de </a:t>
            </a:r>
            <a:r>
              <a:rPr lang="es-ES" sz="2400" dirty="0" err="1" smtClean="0"/>
              <a:t>bob</a:t>
            </a:r>
            <a:r>
              <a:rPr lang="es-ES" sz="2400" dirty="0" smtClean="0"/>
              <a:t>.</a:t>
            </a:r>
            <a:endParaRPr lang="es-ES" sz="2400" dirty="0"/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dirty="0" smtClean="0"/>
              <a:t>La parte que </a:t>
            </a:r>
            <a:r>
              <a:rPr lang="es-ES" sz="2400" dirty="0"/>
              <a:t>no aparece, sería el “</a:t>
            </a:r>
            <a:r>
              <a:rPr lang="es-ES" sz="2400" dirty="0" err="1"/>
              <a:t>transaction</a:t>
            </a:r>
            <a:r>
              <a:rPr lang="es-ES" sz="2400" dirty="0"/>
              <a:t> </a:t>
            </a:r>
            <a:r>
              <a:rPr lang="es-ES" sz="2400" dirty="0" err="1"/>
              <a:t>fee</a:t>
            </a:r>
            <a:r>
              <a:rPr lang="es-ES" sz="2400" dirty="0" smtClean="0"/>
              <a:t>”.</a:t>
            </a:r>
            <a:endParaRPr lang="es-ES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1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1"/>
            <a:ext cx="8034119" cy="4351338"/>
          </a:xfrm>
        </p:spPr>
        <p:txBody>
          <a:bodyPr/>
          <a:lstStyle/>
          <a:p>
            <a:pPr marL="482600" lvl="1" indent="-3048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400" dirty="0"/>
              <a:t>Bitcoin es la </a:t>
            </a:r>
            <a:r>
              <a:rPr lang="es-ES" sz="2400" b="1" dirty="0"/>
              <a:t>base</a:t>
            </a:r>
            <a:r>
              <a:rPr lang="es-ES" sz="2400" dirty="0"/>
              <a:t> y el </a:t>
            </a:r>
            <a:r>
              <a:rPr lang="es-ES" sz="2400" b="1" dirty="0"/>
              <a:t>origen</a:t>
            </a:r>
            <a:r>
              <a:rPr lang="es-ES" sz="2400" dirty="0"/>
              <a:t> de todas las </a:t>
            </a:r>
            <a:r>
              <a:rPr lang="es-ES" sz="2400" b="1" dirty="0"/>
              <a:t>tecnologías</a:t>
            </a:r>
            <a:r>
              <a:rPr lang="es-ES" sz="2400" dirty="0"/>
              <a:t> de </a:t>
            </a:r>
            <a:r>
              <a:rPr lang="es-ES" sz="2400" b="1" dirty="0" smtClean="0"/>
              <a:t>DLT y blockchain </a:t>
            </a:r>
            <a:r>
              <a:rPr lang="es-ES" sz="2400" dirty="0" smtClean="0"/>
              <a:t>del </a:t>
            </a:r>
            <a:r>
              <a:rPr lang="es-ES" sz="2400" dirty="0"/>
              <a:t>mercado.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 smtClean="0"/>
              <a:t>Es la </a:t>
            </a:r>
            <a:r>
              <a:rPr lang="es-ES" sz="2400" b="1" dirty="0" smtClean="0"/>
              <a:t>primera</a:t>
            </a:r>
            <a:r>
              <a:rPr lang="es-ES" sz="2400" dirty="0" smtClean="0"/>
              <a:t> </a:t>
            </a:r>
            <a:r>
              <a:rPr lang="es-ES" sz="2400" b="1" dirty="0" smtClean="0"/>
              <a:t>tecnología</a:t>
            </a:r>
            <a:r>
              <a:rPr lang="es-ES" sz="2400" dirty="0" smtClean="0"/>
              <a:t> de “</a:t>
            </a:r>
            <a:r>
              <a:rPr lang="es-ES" sz="2400" b="1" dirty="0" smtClean="0"/>
              <a:t>dinero</a:t>
            </a:r>
            <a:r>
              <a:rPr lang="es-ES" sz="2400" dirty="0" smtClean="0"/>
              <a:t> </a:t>
            </a:r>
            <a:r>
              <a:rPr lang="es-ES" sz="2400" b="1" dirty="0" smtClean="0"/>
              <a:t>digital</a:t>
            </a:r>
            <a:r>
              <a:rPr lang="es-ES" sz="2400" dirty="0" smtClean="0"/>
              <a:t>” de uso extendido.</a:t>
            </a:r>
            <a:endParaRPr lang="es-ES" sz="2400" dirty="0"/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 smtClean="0"/>
              <a:t>El </a:t>
            </a:r>
            <a:r>
              <a:rPr lang="es-ES" sz="2400" b="1" dirty="0"/>
              <a:t>padre</a:t>
            </a:r>
            <a:r>
              <a:rPr lang="es-ES" sz="2400" dirty="0"/>
              <a:t> de Bitcoin es </a:t>
            </a:r>
            <a:r>
              <a:rPr lang="es-ES" sz="2400" b="1" dirty="0" err="1"/>
              <a:t>Satoshi</a:t>
            </a:r>
            <a:r>
              <a:rPr lang="es-ES" sz="2400" b="1" dirty="0"/>
              <a:t> </a:t>
            </a:r>
            <a:r>
              <a:rPr lang="es-ES" sz="2400" b="1" dirty="0" err="1"/>
              <a:t>Nakamoto</a:t>
            </a:r>
            <a:r>
              <a:rPr lang="es-ES" sz="2400" dirty="0"/>
              <a:t>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Se creo en 2008 con la publicación del artículo “Bitcoin: A </a:t>
            </a:r>
            <a:r>
              <a:rPr lang="es-ES" sz="2400" dirty="0" smtClean="0"/>
              <a:t>Peer-to-Peer </a:t>
            </a:r>
            <a:r>
              <a:rPr lang="es-ES" sz="2400" dirty="0"/>
              <a:t>Electronic Cash System”.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Comenzó a operar en </a:t>
            </a:r>
            <a:r>
              <a:rPr lang="es-ES" sz="2400" b="1" dirty="0"/>
              <a:t>2009</a:t>
            </a:r>
            <a:r>
              <a:rPr lang="es-ES" sz="2400" dirty="0"/>
              <a:t>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Desde 2011 </a:t>
            </a:r>
            <a:r>
              <a:rPr lang="es-ES" sz="2400" dirty="0" err="1"/>
              <a:t>Satoshi</a:t>
            </a:r>
            <a:r>
              <a:rPr lang="es-ES" sz="2400" dirty="0"/>
              <a:t> desapareció y el </a:t>
            </a:r>
            <a:r>
              <a:rPr lang="es-ES" sz="2400" b="1" dirty="0"/>
              <a:t>código</a:t>
            </a:r>
            <a:r>
              <a:rPr lang="es-ES" sz="2400" dirty="0"/>
              <a:t> se </a:t>
            </a:r>
            <a:r>
              <a:rPr lang="es-ES" sz="2400" b="1" dirty="0"/>
              <a:t>mantiene</a:t>
            </a:r>
            <a:r>
              <a:rPr lang="es-ES" sz="2400" dirty="0"/>
              <a:t> exclusivamente por </a:t>
            </a:r>
            <a:r>
              <a:rPr lang="es-ES" sz="2400" b="1" dirty="0"/>
              <a:t>la</a:t>
            </a:r>
            <a:r>
              <a:rPr lang="es-ES" sz="2400" dirty="0"/>
              <a:t> </a:t>
            </a:r>
            <a:r>
              <a:rPr lang="es-ES" sz="2400" b="1" dirty="0"/>
              <a:t>comunidad</a:t>
            </a:r>
            <a:r>
              <a:rPr lang="es-ES" sz="24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1800" y="8485"/>
            <a:ext cx="6070445" cy="657632"/>
          </a:xfrm>
        </p:spPr>
        <p:txBody>
          <a:bodyPr/>
          <a:lstStyle/>
          <a:p>
            <a:r>
              <a:rPr lang="es-ES" dirty="0"/>
              <a:t>Bitcoin </a:t>
            </a:r>
            <a:r>
              <a:rPr lang="mr-IN" dirty="0"/>
              <a:t>–</a:t>
            </a:r>
            <a:r>
              <a:rPr lang="es-ES" dirty="0"/>
              <a:t> El origen de </a:t>
            </a:r>
            <a:r>
              <a:rPr lang="es-ES" dirty="0" smtClean="0"/>
              <a:t>DLT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0528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7068312" y="691678"/>
            <a:ext cx="2078863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dirty="0" smtClean="0"/>
              <a:t>Ejemplos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Transacción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20</a:t>
            </a:fld>
            <a:endParaRPr lang="es-ES_tradnl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91" y="1216139"/>
            <a:ext cx="4204518" cy="21611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57" y="3738509"/>
            <a:ext cx="6350000" cy="226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4738" y="5999109"/>
            <a:ext cx="1453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4"/>
              </a:rPr>
              <a:t>Techeu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1"/>
            <a:ext cx="7717535" cy="4761399"/>
          </a:xfrm>
        </p:spPr>
        <p:txBody>
          <a:bodyPr>
            <a:normAutofit lnSpcReduction="10000"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entradas</a:t>
            </a:r>
            <a:r>
              <a:rPr lang="es-ES" sz="2800" dirty="0"/>
              <a:t> de la </a:t>
            </a:r>
            <a:r>
              <a:rPr lang="es-ES" sz="2800" b="1" dirty="0"/>
              <a:t>transacción</a:t>
            </a:r>
            <a:r>
              <a:rPr lang="es-ES" sz="2800" dirty="0"/>
              <a:t> deben ser </a:t>
            </a:r>
            <a:r>
              <a:rPr lang="es-ES" sz="2800" b="1" dirty="0"/>
              <a:t>reales</a:t>
            </a:r>
            <a:r>
              <a:rPr lang="es-ES" sz="2800" dirty="0"/>
              <a:t> y estar “</a:t>
            </a:r>
            <a:r>
              <a:rPr lang="es-ES" sz="2800" b="1" dirty="0"/>
              <a:t>sin gastar</a:t>
            </a:r>
            <a:r>
              <a:rPr lang="es-ES" sz="2800" dirty="0" smtClean="0"/>
              <a:t>”; </a:t>
            </a:r>
            <a:r>
              <a:rPr lang="es-ES" sz="2800" dirty="0"/>
              <a:t>es decir, no se han usado como entrada de otra transacción.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H</a:t>
            </a:r>
            <a:r>
              <a:rPr lang="es-ES" sz="2800" dirty="0" smtClean="0"/>
              <a:t>ay </a:t>
            </a:r>
            <a:r>
              <a:rPr lang="es-ES" sz="2800" dirty="0"/>
              <a:t>que presentar una “</a:t>
            </a:r>
            <a:r>
              <a:rPr lang="es-ES" sz="2800" b="1" dirty="0"/>
              <a:t>prueba</a:t>
            </a:r>
            <a:r>
              <a:rPr lang="es-ES" sz="2800" dirty="0"/>
              <a:t>” de que se es dueño de ese dinero.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”</a:t>
            </a:r>
            <a:r>
              <a:rPr lang="es-ES" sz="2800" b="1" dirty="0"/>
              <a:t>prueba</a:t>
            </a:r>
            <a:r>
              <a:rPr lang="es-ES" sz="2800" dirty="0"/>
              <a:t>” se hace mediante </a:t>
            </a:r>
            <a:r>
              <a:rPr lang="es-ES" sz="2800" b="1" dirty="0"/>
              <a:t>firma</a:t>
            </a:r>
            <a:r>
              <a:rPr lang="es-ES" sz="2800" dirty="0"/>
              <a:t> </a:t>
            </a:r>
            <a:r>
              <a:rPr lang="es-ES" sz="2800" b="1" dirty="0"/>
              <a:t>digital</a:t>
            </a:r>
            <a:r>
              <a:rPr lang="es-ES" sz="2800" dirty="0"/>
              <a:t>. Se envía la transacción junto con la firma digital </a:t>
            </a:r>
            <a:r>
              <a:rPr lang="es-ES" sz="2800" b="1" dirty="0"/>
              <a:t>para</a:t>
            </a:r>
            <a:r>
              <a:rPr lang="es-ES" sz="2800" dirty="0"/>
              <a:t> </a:t>
            </a:r>
            <a:r>
              <a:rPr lang="es-ES" sz="2800" b="1" dirty="0"/>
              <a:t>cada</a:t>
            </a:r>
            <a:r>
              <a:rPr lang="es-ES" sz="2800" dirty="0"/>
              <a:t> una de las </a:t>
            </a:r>
            <a:r>
              <a:rPr lang="es-ES" sz="2800" b="1" dirty="0"/>
              <a:t>entradas</a:t>
            </a:r>
            <a:r>
              <a:rPr lang="es-ES" sz="2800" dirty="0"/>
              <a:t> (si tienen direcciones distintas</a:t>
            </a:r>
            <a:r>
              <a:rPr lang="es-ES" sz="2800" dirty="0" smtClean="0"/>
              <a:t>)</a:t>
            </a:r>
            <a:endParaRPr lang="es-ES" sz="2800" dirty="0"/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firma</a:t>
            </a:r>
            <a:r>
              <a:rPr lang="es-ES" sz="2800" dirty="0"/>
              <a:t> </a:t>
            </a:r>
            <a:r>
              <a:rPr lang="es-ES" sz="2800" b="1" dirty="0"/>
              <a:t>incluye</a:t>
            </a:r>
            <a:r>
              <a:rPr lang="es-ES" sz="2800" dirty="0"/>
              <a:t> la </a:t>
            </a:r>
            <a:r>
              <a:rPr lang="es-ES" sz="2800" b="1" dirty="0"/>
              <a:t>clave</a:t>
            </a:r>
            <a:r>
              <a:rPr lang="es-ES" sz="2800" dirty="0"/>
              <a:t> </a:t>
            </a:r>
            <a:r>
              <a:rPr lang="es-ES" sz="2800" b="1" dirty="0"/>
              <a:t>pública</a:t>
            </a:r>
            <a:r>
              <a:rPr lang="es-ES" sz="2800" dirty="0"/>
              <a:t> de la </a:t>
            </a:r>
            <a:r>
              <a:rPr lang="es-ES" sz="2800" b="1" dirty="0"/>
              <a:t>dirección</a:t>
            </a:r>
            <a:r>
              <a:rPr lang="es-ES" sz="2800" dirty="0"/>
              <a:t> a la que pertenece.</a:t>
            </a:r>
          </a:p>
          <a:p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Prueba de “propiedad” del dinero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21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0650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64" y="3100227"/>
            <a:ext cx="4892378" cy="311769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182880" y="1319361"/>
            <a:ext cx="8537946" cy="1997998"/>
          </a:xfrm>
        </p:spPr>
        <p:txBody>
          <a:bodyPr>
            <a:normAutofit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smtClean="0"/>
              <a:t>Para </a:t>
            </a:r>
            <a:r>
              <a:rPr lang="es-ES" sz="2400" b="1" smtClean="0"/>
              <a:t>verificar</a:t>
            </a:r>
            <a:r>
              <a:rPr lang="es-ES" sz="2400" smtClean="0"/>
              <a:t> se comprueba que: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b="1" dirty="0" smtClean="0"/>
              <a:t>clave</a:t>
            </a:r>
            <a:r>
              <a:rPr lang="es-ES" sz="2000" dirty="0" smtClean="0"/>
              <a:t> </a:t>
            </a:r>
            <a:r>
              <a:rPr lang="es-ES" sz="2000" b="1" dirty="0" smtClean="0"/>
              <a:t>pública</a:t>
            </a:r>
            <a:r>
              <a:rPr lang="es-ES" sz="2000" dirty="0" smtClean="0"/>
              <a:t> </a:t>
            </a:r>
            <a:r>
              <a:rPr lang="es-ES" sz="2000" b="1" dirty="0" smtClean="0"/>
              <a:t>corresponde</a:t>
            </a:r>
            <a:r>
              <a:rPr lang="es-ES" sz="2000" dirty="0" smtClean="0"/>
              <a:t> con la </a:t>
            </a:r>
            <a:r>
              <a:rPr lang="es-ES" sz="2000" b="1" dirty="0" smtClean="0"/>
              <a:t>dirección</a:t>
            </a:r>
            <a:r>
              <a:rPr lang="es-ES" sz="2000" dirty="0" smtClean="0"/>
              <a:t>, repitiendo el proceso sobre la clave pública que genera una dirección unívoca.</a:t>
            </a:r>
          </a:p>
          <a:p>
            <a:pPr marL="1183640" lvl="4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000" dirty="0" smtClean="0"/>
              <a:t>La </a:t>
            </a:r>
            <a:r>
              <a:rPr lang="es-ES" sz="2000" b="1" dirty="0" smtClean="0"/>
              <a:t>clave</a:t>
            </a:r>
            <a:r>
              <a:rPr lang="es-ES" sz="2000" dirty="0" smtClean="0"/>
              <a:t> </a:t>
            </a:r>
            <a:r>
              <a:rPr lang="es-ES" sz="2000" b="1" dirty="0" smtClean="0"/>
              <a:t>pública</a:t>
            </a:r>
            <a:r>
              <a:rPr lang="es-ES" sz="2000" dirty="0" smtClean="0"/>
              <a:t> permite </a:t>
            </a:r>
            <a:r>
              <a:rPr lang="es-ES" sz="2000" b="1" dirty="0" smtClean="0"/>
              <a:t>verificar</a:t>
            </a:r>
            <a:r>
              <a:rPr lang="es-ES" sz="2000" dirty="0" smtClean="0"/>
              <a:t> la </a:t>
            </a:r>
            <a:r>
              <a:rPr lang="es-ES" sz="2000" b="1" dirty="0" smtClean="0"/>
              <a:t>firma</a:t>
            </a:r>
            <a:r>
              <a:rPr lang="es-ES" sz="2000" dirty="0" smtClean="0"/>
              <a:t>, si permite verificarla el firmante es dueño de la transacción anterior.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Verificar una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22</a:t>
            </a:fld>
            <a:endParaRPr lang="es-E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5845" y="5945004"/>
            <a:ext cx="1453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>
                <a:solidFill>
                  <a:srgbClr val="7F8C8D"/>
                </a:solidFill>
                <a:hlinkClick r:id="rId3"/>
              </a:rPr>
              <a:t>Techeu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01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11680" y="8485"/>
            <a:ext cx="7030565" cy="657632"/>
          </a:xfrm>
        </p:spPr>
        <p:txBody>
          <a:bodyPr/>
          <a:lstStyle/>
          <a:p>
            <a:r>
              <a:rPr lang="es-ES" dirty="0" smtClean="0"/>
              <a:t>Verificación de </a:t>
            </a:r>
            <a:r>
              <a:rPr lang="es-ES" smtClean="0"/>
              <a:t>transacciones enlazadas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23</a:t>
            </a:fld>
            <a:endParaRPr lang="es-E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86" y="1033272"/>
            <a:ext cx="8428440" cy="45105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845" y="5945004"/>
            <a:ext cx="1787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Ken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Shirriff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74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fontScale="92500" lnSpcReduction="10000"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</a:t>
            </a:r>
            <a:r>
              <a:rPr lang="es-ES" sz="2400" b="1" dirty="0"/>
              <a:t>transacción</a:t>
            </a:r>
            <a:r>
              <a:rPr lang="es-ES" sz="2400" dirty="0"/>
              <a:t> contiene </a:t>
            </a:r>
            <a:r>
              <a:rPr lang="es-ES" sz="2400" b="1" dirty="0"/>
              <a:t>toda</a:t>
            </a:r>
            <a:r>
              <a:rPr lang="es-ES" sz="2400" dirty="0"/>
              <a:t> la </a:t>
            </a:r>
            <a:r>
              <a:rPr lang="es-ES" sz="2400" b="1" dirty="0"/>
              <a:t>información</a:t>
            </a:r>
            <a:r>
              <a:rPr lang="es-ES" sz="2400" dirty="0"/>
              <a:t> necesaria para poder </a:t>
            </a:r>
            <a:r>
              <a:rPr lang="es-ES" sz="2400" b="1" dirty="0"/>
              <a:t>verificarla</a:t>
            </a:r>
            <a:r>
              <a:rPr lang="es-ES" sz="24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No</a:t>
            </a:r>
            <a:r>
              <a:rPr lang="es-ES" sz="2400" dirty="0"/>
              <a:t> es </a:t>
            </a:r>
            <a:r>
              <a:rPr lang="es-ES" sz="2400" b="1" dirty="0"/>
              <a:t>necesario</a:t>
            </a:r>
            <a:r>
              <a:rPr lang="es-ES" sz="2400" dirty="0"/>
              <a:t> </a:t>
            </a:r>
            <a:r>
              <a:rPr lang="es-ES" sz="2400" b="1" dirty="0"/>
              <a:t>compartir</a:t>
            </a:r>
            <a:r>
              <a:rPr lang="es-ES" sz="2400" dirty="0"/>
              <a:t> las “claves públicas” previamente.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No</a:t>
            </a:r>
            <a:r>
              <a:rPr lang="es-ES" sz="2400" dirty="0"/>
              <a:t> es </a:t>
            </a:r>
            <a:r>
              <a:rPr lang="es-ES" sz="2400" b="1" dirty="0"/>
              <a:t>necesaria</a:t>
            </a:r>
            <a:r>
              <a:rPr lang="es-ES" sz="2400" dirty="0"/>
              <a:t> una </a:t>
            </a:r>
            <a:r>
              <a:rPr lang="es-ES" sz="2400" b="1" dirty="0"/>
              <a:t>CA</a:t>
            </a:r>
            <a:r>
              <a:rPr lang="es-ES" sz="2400" dirty="0"/>
              <a:t> que certifique las claves públicas.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Nunca</a:t>
            </a:r>
            <a:r>
              <a:rPr lang="es-ES" sz="2400" dirty="0"/>
              <a:t> se </a:t>
            </a:r>
            <a:r>
              <a:rPr lang="es-ES" sz="2400" b="1" dirty="0"/>
              <a:t>envían</a:t>
            </a:r>
            <a:r>
              <a:rPr lang="es-ES" sz="2400" dirty="0"/>
              <a:t> o comparten las </a:t>
            </a:r>
            <a:r>
              <a:rPr lang="es-ES" sz="2400" b="1" dirty="0"/>
              <a:t>claves</a:t>
            </a:r>
            <a:r>
              <a:rPr lang="es-ES" sz="2400" dirty="0"/>
              <a:t> </a:t>
            </a:r>
            <a:r>
              <a:rPr lang="es-ES" sz="2400" b="1" dirty="0"/>
              <a:t>privadas</a:t>
            </a:r>
            <a:r>
              <a:rPr lang="es-ES" sz="24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Necesitamos conocer las transacciones que tienen “dinero sin gastar”.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Para estar 100% seguros de que no hay trampas</a:t>
            </a:r>
            <a:r>
              <a:rPr lang="mr-IN" sz="2400" b="1" dirty="0"/>
              <a:t>…</a:t>
            </a:r>
            <a:r>
              <a:rPr lang="es-ES" sz="2400" b="1" dirty="0"/>
              <a:t> necesitamos conocer todas las transacciones desde que comenzó a funcionar el sistema.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Esta </a:t>
            </a:r>
            <a:r>
              <a:rPr lang="es-ES" sz="2400" b="1" dirty="0"/>
              <a:t>información</a:t>
            </a:r>
            <a:r>
              <a:rPr lang="es-ES" sz="2400" dirty="0"/>
              <a:t> debe ser </a:t>
            </a:r>
            <a:r>
              <a:rPr lang="es-ES" sz="2400" b="1" dirty="0"/>
              <a:t>pública</a:t>
            </a:r>
            <a:r>
              <a:rPr lang="es-ES" sz="2400" dirty="0"/>
              <a:t> y debe estar </a:t>
            </a:r>
            <a:r>
              <a:rPr lang="es-ES" sz="2400" b="1" dirty="0"/>
              <a:t>distribuida</a:t>
            </a:r>
            <a:r>
              <a:rPr lang="es-ES" sz="24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Debe existir alguna forma para “confirmar” una transacción y añadirla al </a:t>
            </a:r>
            <a:r>
              <a:rPr lang="es-ES" sz="2400" b="1" dirty="0"/>
              <a:t>almacenamiento</a:t>
            </a:r>
            <a:r>
              <a:rPr lang="es-ES" sz="2400" dirty="0"/>
              <a:t> </a:t>
            </a:r>
            <a:r>
              <a:rPr lang="es-ES" sz="2400" b="1" dirty="0" smtClean="0"/>
              <a:t>distribuido</a:t>
            </a:r>
            <a:r>
              <a:rPr lang="es-ES" sz="2400" dirty="0"/>
              <a:t> </a:t>
            </a:r>
            <a:r>
              <a:rPr lang="es-ES" sz="2400" dirty="0" smtClean="0"/>
              <a:t>(</a:t>
            </a:r>
            <a:r>
              <a:rPr lang="es-ES" sz="2400" b="1" dirty="0" err="1" smtClean="0"/>
              <a:t>Blockchain</a:t>
            </a:r>
            <a:r>
              <a:rPr lang="es-ES" sz="2400" dirty="0" smtClean="0"/>
              <a:t>).</a:t>
            </a:r>
            <a:endParaRPr lang="es-ES" sz="20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Características verificación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24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94682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Blockchain</a:t>
            </a:r>
            <a:r>
              <a:rPr lang="es-ES" sz="2400" dirty="0"/>
              <a:t> es una “</a:t>
            </a:r>
            <a:r>
              <a:rPr lang="es-ES" sz="2400" b="1" dirty="0"/>
              <a:t>cadena</a:t>
            </a:r>
            <a:r>
              <a:rPr lang="es-ES" sz="2400" dirty="0"/>
              <a:t> de </a:t>
            </a:r>
            <a:r>
              <a:rPr lang="es-ES" sz="2400" b="1" dirty="0"/>
              <a:t>bloques</a:t>
            </a:r>
            <a:r>
              <a:rPr lang="es-ES" sz="2400" dirty="0"/>
              <a:t>” donde cada bloque está </a:t>
            </a:r>
            <a:r>
              <a:rPr lang="es-ES" sz="2400" b="1" dirty="0"/>
              <a:t>ligado</a:t>
            </a:r>
            <a:r>
              <a:rPr lang="es-ES" sz="2400" dirty="0"/>
              <a:t> al bloque anterior.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</a:t>
            </a:r>
            <a:r>
              <a:rPr lang="es-ES" sz="2400" b="1" dirty="0"/>
              <a:t>primer</a:t>
            </a:r>
            <a:r>
              <a:rPr lang="es-ES" sz="2400" dirty="0"/>
              <a:t> </a:t>
            </a:r>
            <a:r>
              <a:rPr lang="es-ES" sz="2400" b="1" dirty="0"/>
              <a:t>bloque</a:t>
            </a:r>
            <a:r>
              <a:rPr lang="es-ES" sz="2400" dirty="0"/>
              <a:t> de la cadena se denomina “</a:t>
            </a:r>
            <a:r>
              <a:rPr lang="es-ES" sz="2400" b="1" dirty="0"/>
              <a:t>génesis</a:t>
            </a:r>
            <a:r>
              <a:rPr lang="es-ES" sz="2400" dirty="0"/>
              <a:t>” y se debe crear manualmente.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Se pueden añadir bloques a la cadena, </a:t>
            </a:r>
            <a:r>
              <a:rPr lang="es-ES" sz="2400" b="1" dirty="0"/>
              <a:t>pero</a:t>
            </a:r>
            <a:r>
              <a:rPr lang="es-ES" sz="2400" dirty="0"/>
              <a:t> no </a:t>
            </a:r>
            <a:r>
              <a:rPr lang="es-ES" sz="2400" b="1" dirty="0"/>
              <a:t>se</a:t>
            </a:r>
            <a:r>
              <a:rPr lang="es-ES" sz="2400" dirty="0"/>
              <a:t> </a:t>
            </a:r>
            <a:r>
              <a:rPr lang="es-ES" sz="2400" b="1" dirty="0"/>
              <a:t>puede</a:t>
            </a:r>
            <a:r>
              <a:rPr lang="es-ES" sz="2400" dirty="0"/>
              <a:t> </a:t>
            </a:r>
            <a:r>
              <a:rPr lang="es-ES" sz="2400" b="1" dirty="0"/>
              <a:t>eliminar</a:t>
            </a:r>
            <a:r>
              <a:rPr lang="es-ES" sz="2400" dirty="0"/>
              <a:t> </a:t>
            </a:r>
            <a:r>
              <a:rPr lang="es-ES" sz="2400" b="1" dirty="0"/>
              <a:t>ni</a:t>
            </a:r>
            <a:r>
              <a:rPr lang="es-ES" sz="2400" dirty="0"/>
              <a:t> </a:t>
            </a:r>
            <a:r>
              <a:rPr lang="es-ES" sz="2400" b="1" dirty="0"/>
              <a:t>modificar</a:t>
            </a:r>
            <a:r>
              <a:rPr lang="es-ES" sz="2400" dirty="0"/>
              <a:t> un </a:t>
            </a:r>
            <a:r>
              <a:rPr lang="es-ES" sz="2400" b="1" dirty="0"/>
              <a:t>bloque</a:t>
            </a:r>
            <a:r>
              <a:rPr lang="es-ES" sz="2400" dirty="0"/>
              <a:t> </a:t>
            </a:r>
            <a:r>
              <a:rPr lang="es-ES" sz="2400" b="1" dirty="0"/>
              <a:t>existente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</a:t>
            </a:r>
            <a:r>
              <a:rPr lang="es-ES" sz="2400" b="1" dirty="0"/>
              <a:t>bloques</a:t>
            </a:r>
            <a:r>
              <a:rPr lang="es-ES" sz="2400" dirty="0"/>
              <a:t> están </a:t>
            </a:r>
            <a:r>
              <a:rPr lang="es-ES" sz="2400" b="1" dirty="0"/>
              <a:t>ligados</a:t>
            </a:r>
            <a:r>
              <a:rPr lang="es-ES" sz="2400" dirty="0"/>
              <a:t> mediante mecanismos de </a:t>
            </a:r>
            <a:r>
              <a:rPr lang="es-ES" sz="2400" b="1" dirty="0"/>
              <a:t>criptografía</a:t>
            </a:r>
            <a:r>
              <a:rPr lang="es-ES" sz="2400" dirty="0"/>
              <a:t> de forma que cualquiera pueda </a:t>
            </a:r>
            <a:r>
              <a:rPr lang="es-ES" sz="2400" b="1" dirty="0"/>
              <a:t>comprobar</a:t>
            </a:r>
            <a:r>
              <a:rPr lang="es-ES" sz="2400" dirty="0"/>
              <a:t> la </a:t>
            </a:r>
            <a:r>
              <a:rPr lang="es-ES" sz="2400" b="1" dirty="0"/>
              <a:t>veracidad</a:t>
            </a:r>
            <a:r>
              <a:rPr lang="es-ES" sz="2400" dirty="0"/>
              <a:t> de la cadena.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Cada uno de los </a:t>
            </a:r>
            <a:r>
              <a:rPr lang="es-ES" sz="2400" b="1" dirty="0"/>
              <a:t>bloques</a:t>
            </a:r>
            <a:r>
              <a:rPr lang="es-ES" sz="2400" dirty="0"/>
              <a:t> contiene un </a:t>
            </a:r>
            <a:r>
              <a:rPr lang="es-ES" sz="2400" b="1" dirty="0"/>
              <a:t>conjunto</a:t>
            </a:r>
            <a:r>
              <a:rPr lang="es-ES" sz="2400" dirty="0"/>
              <a:t> de </a:t>
            </a:r>
            <a:r>
              <a:rPr lang="es-ES" sz="2400" b="1" dirty="0"/>
              <a:t>transacciones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Todas</a:t>
            </a:r>
            <a:r>
              <a:rPr lang="es-ES" sz="2400" dirty="0"/>
              <a:t> las </a:t>
            </a:r>
            <a:r>
              <a:rPr lang="es-ES" sz="2400" b="1" dirty="0"/>
              <a:t>transacciones</a:t>
            </a:r>
            <a:r>
              <a:rPr lang="es-ES" sz="2400" dirty="0"/>
              <a:t> de Bitcoin se almacenan en el </a:t>
            </a:r>
            <a:r>
              <a:rPr lang="es-ES" sz="2400" b="1" dirty="0"/>
              <a:t>blockchain</a:t>
            </a:r>
            <a:r>
              <a:rPr lang="es-ES" sz="24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¿Qué es el blockchain?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25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7807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7" y="1319360"/>
            <a:ext cx="3502151" cy="4898559"/>
          </a:xfrm>
        </p:spPr>
        <p:txBody>
          <a:bodyPr>
            <a:normAutofit/>
          </a:bodyPr>
          <a:lstStyle/>
          <a:p>
            <a:pPr marL="266700" lvl="1" indent="-2667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Cada </a:t>
            </a:r>
            <a:r>
              <a:rPr lang="es-ES" sz="2400" b="1" dirty="0"/>
              <a:t>bloque</a:t>
            </a:r>
            <a:r>
              <a:rPr lang="es-ES" sz="2400" dirty="0"/>
              <a:t> </a:t>
            </a:r>
            <a:r>
              <a:rPr lang="es-ES" sz="2400" b="1" dirty="0"/>
              <a:t>contiene</a:t>
            </a:r>
            <a:r>
              <a:rPr lang="es-ES" sz="2400" dirty="0"/>
              <a:t> </a:t>
            </a:r>
            <a:r>
              <a:rPr lang="es-ES" sz="2400" b="1" dirty="0" smtClean="0"/>
              <a:t>su</a:t>
            </a:r>
            <a:r>
              <a:rPr lang="es-ES" sz="2400" dirty="0" smtClean="0"/>
              <a:t> “</a:t>
            </a:r>
            <a:r>
              <a:rPr lang="es-ES" sz="2400" b="1" dirty="0" err="1" smtClean="0"/>
              <a:t>proof</a:t>
            </a:r>
            <a:r>
              <a:rPr lang="es-ES" sz="2400" b="1" dirty="0" smtClean="0"/>
              <a:t> </a:t>
            </a:r>
            <a:r>
              <a:rPr lang="es-ES" sz="2400" b="1" dirty="0"/>
              <a:t>of </a:t>
            </a:r>
            <a:r>
              <a:rPr lang="es-ES" sz="2400" b="1" dirty="0" err="1" smtClean="0"/>
              <a:t>work</a:t>
            </a:r>
            <a:r>
              <a:rPr lang="es-ES" sz="2400" dirty="0" smtClean="0"/>
              <a:t>” y el del bloquee anterior.</a:t>
            </a:r>
          </a:p>
          <a:p>
            <a:pPr marL="266700" lvl="1" indent="-2667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 smtClean="0"/>
              <a:t>El </a:t>
            </a:r>
            <a:r>
              <a:rPr lang="es-ES" sz="2400" b="1" dirty="0" err="1"/>
              <a:t>proof</a:t>
            </a:r>
            <a:r>
              <a:rPr lang="es-ES" sz="2400" dirty="0"/>
              <a:t> </a:t>
            </a:r>
            <a:r>
              <a:rPr lang="es-ES" sz="2400" b="1" dirty="0"/>
              <a:t>of</a:t>
            </a:r>
            <a:r>
              <a:rPr lang="es-ES" sz="2400" dirty="0"/>
              <a:t> </a:t>
            </a:r>
            <a:r>
              <a:rPr lang="es-ES" sz="2400" b="1" dirty="0" err="1"/>
              <a:t>work</a:t>
            </a:r>
            <a:r>
              <a:rPr lang="es-ES" sz="2400" dirty="0"/>
              <a:t> se puede </a:t>
            </a:r>
            <a:r>
              <a:rPr lang="es-ES" sz="2400" b="1" dirty="0"/>
              <a:t>verificar</a:t>
            </a:r>
            <a:r>
              <a:rPr lang="es-ES" sz="2400" dirty="0"/>
              <a:t> de forma sencilla.</a:t>
            </a:r>
          </a:p>
          <a:p>
            <a:pPr marL="266700" lvl="1" indent="-2667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Cada </a:t>
            </a:r>
            <a:r>
              <a:rPr lang="es-ES" sz="2400" b="1" dirty="0"/>
              <a:t>bloque</a:t>
            </a:r>
            <a:r>
              <a:rPr lang="es-ES" sz="2400" dirty="0"/>
              <a:t> contiene </a:t>
            </a:r>
            <a:r>
              <a:rPr lang="es-ES" sz="2400" b="1" dirty="0"/>
              <a:t>N</a:t>
            </a:r>
            <a:r>
              <a:rPr lang="es-ES" sz="2400" dirty="0"/>
              <a:t> </a:t>
            </a:r>
            <a:r>
              <a:rPr lang="es-ES" sz="2400" b="1" dirty="0"/>
              <a:t>transacciones</a:t>
            </a:r>
            <a:r>
              <a:rPr lang="es-ES" sz="2400" dirty="0" smtClean="0"/>
              <a:t>.</a:t>
            </a:r>
          </a:p>
          <a:p>
            <a:pPr marL="266700" lvl="1" indent="-2667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 smtClean="0"/>
              <a:t>No</a:t>
            </a:r>
            <a:r>
              <a:rPr lang="es-ES" sz="2400" dirty="0" smtClean="0"/>
              <a:t> </a:t>
            </a:r>
            <a:r>
              <a:rPr lang="es-ES" sz="2400" b="1" dirty="0" smtClean="0"/>
              <a:t>puedo</a:t>
            </a:r>
            <a:r>
              <a:rPr lang="es-ES" sz="2400" dirty="0" smtClean="0"/>
              <a:t> </a:t>
            </a:r>
            <a:r>
              <a:rPr lang="es-ES" sz="2400" b="1" dirty="0" smtClean="0"/>
              <a:t>modificar</a:t>
            </a:r>
            <a:r>
              <a:rPr lang="es-ES" sz="2400" dirty="0" smtClean="0"/>
              <a:t> un bloque intermedio sin </a:t>
            </a:r>
            <a:r>
              <a:rPr lang="es-ES" sz="2400" b="1" dirty="0" smtClean="0"/>
              <a:t>romper</a:t>
            </a:r>
            <a:r>
              <a:rPr lang="es-ES" sz="2400" dirty="0" smtClean="0"/>
              <a:t> la </a:t>
            </a:r>
            <a:r>
              <a:rPr lang="es-ES" sz="2400" b="1" dirty="0" smtClean="0"/>
              <a:t>cadena</a:t>
            </a:r>
            <a:r>
              <a:rPr lang="es-ES" sz="2400" dirty="0" smtClean="0"/>
              <a:t>.</a:t>
            </a:r>
            <a:endParaRPr lang="es-ES" sz="24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5416" y="8485"/>
            <a:ext cx="6856829" cy="657632"/>
          </a:xfrm>
        </p:spPr>
        <p:txBody>
          <a:bodyPr/>
          <a:lstStyle/>
          <a:p>
            <a:r>
              <a:rPr lang="es-ES" dirty="0" smtClean="0"/>
              <a:t>Relación entre bloques / transacciones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26</a:t>
            </a:fld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74" y="1746504"/>
            <a:ext cx="4581704" cy="3401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45" y="5945004"/>
            <a:ext cx="2189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Daniel Martinez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06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fontScale="92500"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Completos (Full </a:t>
            </a:r>
            <a:r>
              <a:rPr lang="es-ES" sz="2400" b="1" dirty="0" err="1"/>
              <a:t>Node</a:t>
            </a:r>
            <a:r>
              <a:rPr lang="es-ES" sz="2400" b="1" dirty="0" smtClean="0"/>
              <a:t>)</a:t>
            </a:r>
            <a:endParaRPr lang="es-ES" sz="2400" b="1" dirty="0"/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Tienen almacenada </a:t>
            </a:r>
            <a:r>
              <a:rPr lang="es-ES" sz="2200" b="1" dirty="0"/>
              <a:t>toda</a:t>
            </a:r>
            <a:r>
              <a:rPr lang="es-ES" sz="2200" dirty="0"/>
              <a:t> la </a:t>
            </a:r>
            <a:r>
              <a:rPr lang="es-ES" sz="2200" b="1" dirty="0"/>
              <a:t>cadena</a:t>
            </a:r>
            <a:r>
              <a:rPr lang="es-ES" sz="2200" dirty="0"/>
              <a:t> de </a:t>
            </a:r>
            <a:r>
              <a:rPr lang="es-ES" sz="2200" b="1" dirty="0"/>
              <a:t>bloques</a:t>
            </a:r>
            <a:r>
              <a:rPr lang="es-ES" sz="2200" dirty="0"/>
              <a:t> de B</a:t>
            </a:r>
            <a:r>
              <a:rPr lang="es-ES" sz="2200" dirty="0" smtClean="0"/>
              <a:t>itcoin</a:t>
            </a:r>
            <a:r>
              <a:rPr lang="es-ES" sz="2200" dirty="0"/>
              <a:t>.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Cada vez que se “</a:t>
            </a:r>
            <a:r>
              <a:rPr lang="es-ES" sz="2200" b="1" dirty="0"/>
              <a:t>confirma</a:t>
            </a:r>
            <a:r>
              <a:rPr lang="es-ES" sz="2200" dirty="0"/>
              <a:t>” un nuevo </a:t>
            </a:r>
            <a:r>
              <a:rPr lang="es-ES" sz="2200" b="1" dirty="0"/>
              <a:t>bloque</a:t>
            </a:r>
            <a:r>
              <a:rPr lang="es-ES" sz="2200" dirty="0"/>
              <a:t> en la red, lo </a:t>
            </a:r>
            <a:r>
              <a:rPr lang="es-ES" sz="2200" b="1" dirty="0"/>
              <a:t>almacenan</a:t>
            </a:r>
            <a:r>
              <a:rPr lang="es-ES" sz="2200" dirty="0"/>
              <a:t>.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Pueden </a:t>
            </a:r>
            <a:r>
              <a:rPr lang="es-ES" sz="2200" b="1" dirty="0"/>
              <a:t>verificar</a:t>
            </a:r>
            <a:r>
              <a:rPr lang="es-ES" sz="2200" dirty="0"/>
              <a:t> de forma segura </a:t>
            </a:r>
            <a:r>
              <a:rPr lang="es-ES" sz="2200" b="1" dirty="0"/>
              <a:t>cualquier</a:t>
            </a:r>
            <a:r>
              <a:rPr lang="es-ES" sz="2200" dirty="0"/>
              <a:t> </a:t>
            </a:r>
            <a:r>
              <a:rPr lang="es-ES" sz="2200" b="1" dirty="0"/>
              <a:t>transacción</a:t>
            </a:r>
            <a:r>
              <a:rPr lang="es-ES" sz="2200" dirty="0"/>
              <a:t> o </a:t>
            </a:r>
            <a:r>
              <a:rPr lang="es-ES" sz="2200" b="1" dirty="0"/>
              <a:t>bloque</a:t>
            </a:r>
            <a:r>
              <a:rPr lang="es-ES" sz="2200" dirty="0"/>
              <a:t>.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Opcionalmente también </a:t>
            </a:r>
            <a:r>
              <a:rPr lang="es-ES" sz="2200" b="1" dirty="0"/>
              <a:t>pueden</a:t>
            </a:r>
            <a:r>
              <a:rPr lang="es-ES" sz="2200" dirty="0"/>
              <a:t> </a:t>
            </a:r>
            <a:r>
              <a:rPr lang="es-ES" sz="2200" b="1" dirty="0"/>
              <a:t>hacer</a:t>
            </a:r>
            <a:r>
              <a:rPr lang="es-ES" sz="2200" dirty="0"/>
              <a:t> de </a:t>
            </a:r>
            <a:r>
              <a:rPr lang="es-ES" sz="2200" b="1" dirty="0"/>
              <a:t>mineros</a:t>
            </a:r>
            <a:r>
              <a:rPr lang="es-ES" sz="22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Ligeros (</a:t>
            </a:r>
            <a:r>
              <a:rPr lang="es-ES" sz="2400" b="1" dirty="0" err="1"/>
              <a:t>Wallet</a:t>
            </a:r>
            <a:r>
              <a:rPr lang="es-ES" sz="2400" b="1" dirty="0"/>
              <a:t>) 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Pueden </a:t>
            </a:r>
            <a:r>
              <a:rPr lang="es-ES" sz="2200" b="1" dirty="0"/>
              <a:t>lanzar</a:t>
            </a:r>
            <a:r>
              <a:rPr lang="es-ES" sz="2200" dirty="0"/>
              <a:t> </a:t>
            </a:r>
            <a:r>
              <a:rPr lang="es-ES" sz="2200" b="1" dirty="0"/>
              <a:t>transacciones</a:t>
            </a:r>
            <a:r>
              <a:rPr lang="es-ES" sz="2200" dirty="0"/>
              <a:t> a la red.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b="1" dirty="0"/>
              <a:t>Almacenan</a:t>
            </a:r>
            <a:r>
              <a:rPr lang="es-ES" sz="2200" dirty="0"/>
              <a:t> las </a:t>
            </a:r>
            <a:r>
              <a:rPr lang="es-ES" sz="2200" b="1" dirty="0"/>
              <a:t>claves</a:t>
            </a:r>
            <a:r>
              <a:rPr lang="es-ES" sz="2200" dirty="0"/>
              <a:t> de uno o varios usuarios y sus </a:t>
            </a:r>
            <a:r>
              <a:rPr lang="es-ES" sz="2200" b="1" dirty="0"/>
              <a:t>transacciones</a:t>
            </a:r>
            <a:r>
              <a:rPr lang="es-ES" sz="22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Mineros (</a:t>
            </a:r>
            <a:r>
              <a:rPr lang="es-ES" sz="2400" b="1" dirty="0" err="1"/>
              <a:t>Miners</a:t>
            </a:r>
            <a:r>
              <a:rPr lang="es-ES" sz="2400" b="1" dirty="0"/>
              <a:t>)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dirty="0"/>
              <a:t>Únicamente </a:t>
            </a:r>
            <a:r>
              <a:rPr lang="es-ES" sz="2200" b="1" dirty="0"/>
              <a:t>realizan</a:t>
            </a:r>
            <a:r>
              <a:rPr lang="es-ES" sz="2200" dirty="0"/>
              <a:t> el “</a:t>
            </a:r>
            <a:r>
              <a:rPr lang="es-ES" sz="2200" b="1" dirty="0" err="1"/>
              <a:t>proof</a:t>
            </a:r>
            <a:r>
              <a:rPr lang="es-ES" sz="2200" dirty="0"/>
              <a:t> </a:t>
            </a:r>
            <a:r>
              <a:rPr lang="es-ES" sz="2200" b="1" dirty="0"/>
              <a:t>of</a:t>
            </a:r>
            <a:r>
              <a:rPr lang="es-ES" sz="2200" dirty="0"/>
              <a:t> </a:t>
            </a:r>
            <a:r>
              <a:rPr lang="es-ES" sz="2200" b="1" dirty="0" err="1"/>
              <a:t>work</a:t>
            </a:r>
            <a:r>
              <a:rPr lang="es-ES" sz="2200" dirty="0"/>
              <a:t>” de los bloques.</a:t>
            </a:r>
          </a:p>
          <a:p>
            <a:pPr marL="876300" lvl="2" indent="-3175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200" b="1" dirty="0"/>
              <a:t>Necesitan</a:t>
            </a:r>
            <a:r>
              <a:rPr lang="es-ES" sz="2200" dirty="0"/>
              <a:t> un “</a:t>
            </a:r>
            <a:r>
              <a:rPr lang="es-ES" sz="2200" b="1" dirty="0"/>
              <a:t>full</a:t>
            </a:r>
            <a:r>
              <a:rPr lang="es-ES" sz="2200" dirty="0"/>
              <a:t> </a:t>
            </a:r>
            <a:r>
              <a:rPr lang="es-ES" sz="2200" b="1" dirty="0" err="1"/>
              <a:t>node</a:t>
            </a:r>
            <a:r>
              <a:rPr lang="es-ES" sz="2200" dirty="0"/>
              <a:t>” para validar el bloque.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Tipos de nodos Bitcoin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27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9073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 fontScale="92500"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</a:t>
            </a:r>
            <a:r>
              <a:rPr lang="es-ES" sz="2400" b="1" dirty="0"/>
              <a:t>cliente</a:t>
            </a:r>
            <a:r>
              <a:rPr lang="es-ES" sz="2400" dirty="0"/>
              <a:t> </a:t>
            </a:r>
            <a:r>
              <a:rPr lang="es-ES" sz="2400" b="1" dirty="0"/>
              <a:t>envía</a:t>
            </a:r>
            <a:r>
              <a:rPr lang="es-ES" sz="2400" dirty="0"/>
              <a:t> la </a:t>
            </a:r>
            <a:r>
              <a:rPr lang="es-ES" sz="2400" b="1" dirty="0"/>
              <a:t>transacción</a:t>
            </a:r>
            <a:r>
              <a:rPr lang="es-ES" sz="2400" dirty="0"/>
              <a:t> a la </a:t>
            </a:r>
            <a:r>
              <a:rPr lang="es-ES" sz="2400" b="1" dirty="0"/>
              <a:t>red</a:t>
            </a:r>
            <a:r>
              <a:rPr lang="es-ES" sz="2400" dirty="0"/>
              <a:t> que la distribuye.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</a:t>
            </a:r>
            <a:r>
              <a:rPr lang="es-ES" sz="2400" b="1" dirty="0"/>
              <a:t>transacción</a:t>
            </a:r>
            <a:r>
              <a:rPr lang="es-ES" sz="2400" dirty="0"/>
              <a:t> </a:t>
            </a:r>
            <a:r>
              <a:rPr lang="es-ES" sz="2400" b="1" dirty="0"/>
              <a:t>llega</a:t>
            </a:r>
            <a:r>
              <a:rPr lang="es-ES" sz="2400" dirty="0"/>
              <a:t> a uno o varios nodos “</a:t>
            </a:r>
            <a:r>
              <a:rPr lang="es-ES" sz="2400" b="1" dirty="0"/>
              <a:t>mineros</a:t>
            </a:r>
            <a:r>
              <a:rPr lang="es-ES" sz="2400" dirty="0"/>
              <a:t>”, cada minero </a:t>
            </a:r>
            <a:r>
              <a:rPr lang="es-ES" sz="2400" b="1" dirty="0"/>
              <a:t>verifica</a:t>
            </a:r>
            <a:r>
              <a:rPr lang="es-ES" sz="2400" dirty="0"/>
              <a:t> la </a:t>
            </a:r>
            <a:r>
              <a:rPr lang="es-ES" sz="2400" b="1" dirty="0"/>
              <a:t>transacción</a:t>
            </a:r>
            <a:r>
              <a:rPr lang="es-ES" sz="2400" dirty="0"/>
              <a:t> antes de aceptarla (se apoyan en un </a:t>
            </a:r>
            <a:r>
              <a:rPr lang="es-ES" sz="2400" dirty="0" smtClean="0"/>
              <a:t>“</a:t>
            </a:r>
            <a:r>
              <a:rPr lang="es-ES" sz="2400" b="1" dirty="0" smtClean="0"/>
              <a:t>full</a:t>
            </a:r>
            <a:r>
              <a:rPr lang="es-ES" sz="2400" dirty="0" smtClean="0"/>
              <a:t> </a:t>
            </a:r>
            <a:r>
              <a:rPr lang="es-ES" sz="2400" b="1" dirty="0" err="1" smtClean="0"/>
              <a:t>node</a:t>
            </a:r>
            <a:r>
              <a:rPr lang="es-ES" sz="2400" b="1" dirty="0" smtClean="0"/>
              <a:t>”</a:t>
            </a:r>
            <a:r>
              <a:rPr lang="es-ES" sz="2400" dirty="0" smtClean="0"/>
              <a:t>)</a:t>
            </a:r>
            <a:endParaRPr lang="es-ES" sz="2400" dirty="0"/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Cuando un minero tiene </a:t>
            </a:r>
            <a:r>
              <a:rPr lang="es-ES" sz="2400" b="1" dirty="0"/>
              <a:t>suficientes</a:t>
            </a:r>
            <a:r>
              <a:rPr lang="es-ES" sz="2400" dirty="0"/>
              <a:t> </a:t>
            </a:r>
            <a:r>
              <a:rPr lang="es-ES" sz="2400" b="1" dirty="0"/>
              <a:t>transacciones</a:t>
            </a:r>
            <a:r>
              <a:rPr lang="es-ES" sz="2400" dirty="0"/>
              <a:t> para formar un bloque, intenta </a:t>
            </a:r>
            <a:r>
              <a:rPr lang="es-ES" sz="2400" b="1" dirty="0"/>
              <a:t>resolver</a:t>
            </a:r>
            <a:r>
              <a:rPr lang="es-ES" sz="2400" dirty="0"/>
              <a:t> el </a:t>
            </a:r>
            <a:r>
              <a:rPr lang="es-ES" sz="2400" b="1" dirty="0"/>
              <a:t>puzle</a:t>
            </a:r>
            <a:r>
              <a:rPr lang="es-ES" sz="2400" dirty="0"/>
              <a:t> del “</a:t>
            </a:r>
            <a:r>
              <a:rPr lang="es-ES" sz="2400" b="1" dirty="0" err="1"/>
              <a:t>proof</a:t>
            </a:r>
            <a:r>
              <a:rPr lang="es-ES" sz="2400" b="1" dirty="0"/>
              <a:t> of </a:t>
            </a:r>
            <a:r>
              <a:rPr lang="es-ES" sz="2400" b="1" dirty="0" err="1"/>
              <a:t>work</a:t>
            </a:r>
            <a:r>
              <a:rPr lang="es-ES" sz="24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Cuando un minero lo </a:t>
            </a:r>
            <a:r>
              <a:rPr lang="es-ES" sz="2400" b="1" dirty="0"/>
              <a:t>resuelve</a:t>
            </a:r>
            <a:r>
              <a:rPr lang="es-ES" sz="2400" dirty="0"/>
              <a:t>, se </a:t>
            </a:r>
            <a:r>
              <a:rPr lang="es-ES" sz="2400" b="1" dirty="0"/>
              <a:t>envía</a:t>
            </a:r>
            <a:r>
              <a:rPr lang="es-ES" sz="2400" dirty="0"/>
              <a:t> a la red el </a:t>
            </a:r>
            <a:r>
              <a:rPr lang="es-ES" sz="2400" b="1" dirty="0"/>
              <a:t>nuevo</a:t>
            </a:r>
            <a:r>
              <a:rPr lang="es-ES" sz="2400" dirty="0"/>
              <a:t> </a:t>
            </a:r>
            <a:r>
              <a:rPr lang="es-ES" sz="2400" b="1" dirty="0"/>
              <a:t>bloque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Los ”</a:t>
            </a:r>
            <a:r>
              <a:rPr lang="es-ES" sz="2400" b="1" dirty="0"/>
              <a:t>full </a:t>
            </a:r>
            <a:r>
              <a:rPr lang="es-ES" sz="2400" b="1" dirty="0" err="1"/>
              <a:t>node</a:t>
            </a:r>
            <a:r>
              <a:rPr lang="es-ES" sz="2400" dirty="0"/>
              <a:t>” </a:t>
            </a:r>
            <a:r>
              <a:rPr lang="es-ES" sz="2400" b="1" dirty="0"/>
              <a:t>verifican</a:t>
            </a:r>
            <a:r>
              <a:rPr lang="es-ES" sz="2400" dirty="0"/>
              <a:t> el </a:t>
            </a:r>
            <a:r>
              <a:rPr lang="es-ES" sz="2400" b="1" dirty="0"/>
              <a:t>bloque</a:t>
            </a:r>
            <a:r>
              <a:rPr lang="es-ES" sz="2400" dirty="0"/>
              <a:t> contra el último bloque validado.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Si todo es </a:t>
            </a:r>
            <a:r>
              <a:rPr lang="es-ES" sz="2400" b="1" dirty="0"/>
              <a:t>correcto</a:t>
            </a:r>
            <a:r>
              <a:rPr lang="es-ES" sz="2400" dirty="0"/>
              <a:t>, se </a:t>
            </a:r>
            <a:r>
              <a:rPr lang="es-ES" sz="2400" b="1" dirty="0"/>
              <a:t>almacena</a:t>
            </a:r>
            <a:r>
              <a:rPr lang="es-ES" sz="2400" dirty="0"/>
              <a:t> el nuevo </a:t>
            </a:r>
            <a:r>
              <a:rPr lang="es-ES" sz="2400" b="1" dirty="0"/>
              <a:t>bloque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Una vez la </a:t>
            </a:r>
            <a:r>
              <a:rPr lang="es-ES" sz="2400" b="1" dirty="0"/>
              <a:t>transacción</a:t>
            </a:r>
            <a:r>
              <a:rPr lang="es-ES" sz="2400" dirty="0"/>
              <a:t> está en un </a:t>
            </a:r>
            <a:r>
              <a:rPr lang="es-ES" sz="2400" b="1" dirty="0"/>
              <a:t>bloque</a:t>
            </a:r>
            <a:r>
              <a:rPr lang="es-ES" sz="2400" dirty="0"/>
              <a:t> “</a:t>
            </a:r>
            <a:r>
              <a:rPr lang="es-ES" sz="2400" b="1" dirty="0"/>
              <a:t>aceptado</a:t>
            </a:r>
            <a:r>
              <a:rPr lang="es-ES" sz="2400" dirty="0"/>
              <a:t>”, se considera </a:t>
            </a:r>
            <a:r>
              <a:rPr lang="es-ES" sz="2400" b="1" dirty="0"/>
              <a:t>confirmada</a:t>
            </a:r>
            <a:r>
              <a:rPr lang="es-ES" sz="24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Ciclo de vida de una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28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41869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Ciclo de vida de una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29</a:t>
            </a:fld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1" y="1666288"/>
            <a:ext cx="8083907" cy="33942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845" y="5945004"/>
            <a:ext cx="1453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>
                <a:solidFill>
                  <a:srgbClr val="7F8C8D"/>
                </a:solidFill>
                <a:hlinkClick r:id="rId3"/>
              </a:rPr>
              <a:t>Techeu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1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1"/>
            <a:ext cx="8034119" cy="4351338"/>
          </a:xfrm>
        </p:spPr>
        <p:txBody>
          <a:bodyPr>
            <a:normAutofit/>
          </a:bodyPr>
          <a:lstStyle/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Bitcoin es un </a:t>
            </a:r>
            <a:r>
              <a:rPr lang="es-ES" sz="2400" b="1" dirty="0" smtClean="0"/>
              <a:t>conjunto de </a:t>
            </a:r>
            <a:r>
              <a:rPr lang="es-ES" sz="2400" b="1" dirty="0"/>
              <a:t>conceptos </a:t>
            </a:r>
            <a:r>
              <a:rPr lang="es-ES" sz="2400" dirty="0"/>
              <a:t>y </a:t>
            </a:r>
            <a:r>
              <a:rPr lang="es-ES" sz="2400" b="1" dirty="0"/>
              <a:t>tecnologías</a:t>
            </a:r>
            <a:r>
              <a:rPr lang="es-ES" sz="2400" dirty="0"/>
              <a:t> que forman un </a:t>
            </a:r>
            <a:r>
              <a:rPr lang="es-ES" sz="2400" b="1" dirty="0"/>
              <a:t>ecosistema </a:t>
            </a:r>
            <a:r>
              <a:rPr lang="es-ES" sz="2400" dirty="0"/>
              <a:t>de “</a:t>
            </a:r>
            <a:r>
              <a:rPr lang="es-ES" sz="2400" b="1" dirty="0"/>
              <a:t>dinero digital</a:t>
            </a:r>
            <a:r>
              <a:rPr lang="es-ES" sz="2400" dirty="0"/>
              <a:t>”.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red de </a:t>
            </a:r>
            <a:r>
              <a:rPr lang="es-ES" sz="2400" dirty="0" err="1"/>
              <a:t>bitcoin</a:t>
            </a:r>
            <a:r>
              <a:rPr lang="es-ES" sz="2400" dirty="0"/>
              <a:t> permite realizar </a:t>
            </a:r>
            <a:r>
              <a:rPr lang="es-ES" sz="2400" b="1" dirty="0"/>
              <a:t>transacciones</a:t>
            </a:r>
            <a:r>
              <a:rPr lang="es-ES" sz="2400" dirty="0"/>
              <a:t> de </a:t>
            </a:r>
            <a:r>
              <a:rPr lang="es-ES" sz="2400" b="1" dirty="0"/>
              <a:t>dinero</a:t>
            </a:r>
            <a:r>
              <a:rPr lang="es-ES" sz="2400" dirty="0"/>
              <a:t> </a:t>
            </a:r>
            <a:r>
              <a:rPr lang="es-ES" sz="2400" b="1" dirty="0"/>
              <a:t>digital</a:t>
            </a:r>
            <a:r>
              <a:rPr lang="es-ES" sz="2400" dirty="0"/>
              <a:t> entre miembros de la red.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A la moneda se le llama </a:t>
            </a:r>
            <a:r>
              <a:rPr lang="es-ES" sz="2400" dirty="0" err="1"/>
              <a:t>bitcoin</a:t>
            </a:r>
            <a:r>
              <a:rPr lang="es-ES" sz="2400" dirty="0"/>
              <a:t>, que se puede dividir en </a:t>
            </a:r>
            <a:r>
              <a:rPr lang="es-ES" sz="2400" b="1" dirty="0"/>
              <a:t>unidades</a:t>
            </a:r>
            <a:r>
              <a:rPr lang="es-ES" sz="2400" dirty="0"/>
              <a:t> </a:t>
            </a:r>
            <a:r>
              <a:rPr lang="es-ES" sz="2400" dirty="0" smtClean="0"/>
              <a:t>más </a:t>
            </a:r>
            <a:r>
              <a:rPr lang="es-ES" sz="2400" b="1" dirty="0"/>
              <a:t>pequeñas</a:t>
            </a:r>
            <a:r>
              <a:rPr lang="es-ES" sz="2400" dirty="0"/>
              <a:t> llamadas “</a:t>
            </a:r>
            <a:r>
              <a:rPr lang="es-ES" sz="2400" b="1" dirty="0" err="1"/>
              <a:t>satoshi</a:t>
            </a:r>
            <a:r>
              <a:rPr lang="es-ES" sz="2400" dirty="0"/>
              <a:t>” (</a:t>
            </a:r>
            <a:r>
              <a:rPr lang="en-US" sz="2400" dirty="0"/>
              <a:t>0,000001 bitcoin</a:t>
            </a:r>
            <a:r>
              <a:rPr lang="en-US" sz="2400" dirty="0" smtClean="0"/>
              <a:t>)</a:t>
            </a:r>
            <a:endParaRPr lang="en-US" sz="2400" dirty="0"/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 </a:t>
            </a:r>
            <a:r>
              <a:rPr lang="en-US" sz="2400" b="1" dirty="0"/>
              <a:t>red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b="1" dirty="0"/>
              <a:t>an</a:t>
            </a:r>
            <a:r>
              <a:rPr lang="es-ES" sz="2400" b="1" dirty="0" err="1"/>
              <a:t>ónima</a:t>
            </a:r>
            <a:r>
              <a:rPr lang="es-ES" sz="2400" dirty="0"/>
              <a:t> y </a:t>
            </a:r>
            <a:r>
              <a:rPr lang="es-ES" sz="2400" b="1" dirty="0"/>
              <a:t>descentralizada</a:t>
            </a:r>
            <a:r>
              <a:rPr lang="es-ES" sz="2400" dirty="0"/>
              <a:t>, nadie tiene el control de la misma.</a:t>
            </a:r>
          </a:p>
          <a:p>
            <a:pPr marL="482600" lvl="1" indent="-3048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</a:t>
            </a:r>
            <a:r>
              <a:rPr lang="es-ES" sz="2400" b="1" dirty="0"/>
              <a:t>seguridad</a:t>
            </a:r>
            <a:r>
              <a:rPr lang="es-ES" sz="2400" dirty="0"/>
              <a:t> se basa en </a:t>
            </a:r>
            <a:r>
              <a:rPr lang="es-ES" sz="2400" b="1" dirty="0"/>
              <a:t>criptografía</a:t>
            </a:r>
            <a:r>
              <a:rPr lang="es-ES" sz="2400" dirty="0"/>
              <a:t> y un mecanismo de “</a:t>
            </a:r>
            <a:r>
              <a:rPr lang="es-ES" sz="2400" b="1" dirty="0"/>
              <a:t>consenso</a:t>
            </a:r>
            <a:r>
              <a:rPr lang="es-ES" sz="2400" dirty="0"/>
              <a:t>” llamado “</a:t>
            </a:r>
            <a:r>
              <a:rPr lang="es-ES" sz="2400" b="1" dirty="0" err="1"/>
              <a:t>proof</a:t>
            </a:r>
            <a:r>
              <a:rPr lang="es-ES" sz="2400" b="1" dirty="0"/>
              <a:t> of </a:t>
            </a:r>
            <a:r>
              <a:rPr lang="es-ES" sz="2400" b="1" dirty="0" err="1"/>
              <a:t>work</a:t>
            </a:r>
            <a:r>
              <a:rPr lang="es-ES" sz="2400" dirty="0"/>
              <a:t>”.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79008" y="8485"/>
            <a:ext cx="3263237" cy="657632"/>
          </a:xfrm>
        </p:spPr>
        <p:txBody>
          <a:bodyPr/>
          <a:lstStyle/>
          <a:p>
            <a:r>
              <a:rPr lang="es-ES" dirty="0"/>
              <a:t>¿Qué es Bitcoin?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5149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</a:t>
            </a:r>
            <a:r>
              <a:rPr lang="es-ES" sz="2400" b="1" dirty="0"/>
              <a:t>red</a:t>
            </a:r>
            <a:r>
              <a:rPr lang="es-ES" sz="2400" dirty="0"/>
              <a:t> de </a:t>
            </a:r>
            <a:r>
              <a:rPr lang="es-ES" sz="2400" b="1" dirty="0" err="1"/>
              <a:t>bitcoin</a:t>
            </a:r>
            <a:r>
              <a:rPr lang="es-ES" sz="2400" dirty="0"/>
              <a:t> es </a:t>
            </a:r>
            <a:r>
              <a:rPr lang="es-ES" sz="2400" b="1" dirty="0"/>
              <a:t>descentralizada</a:t>
            </a:r>
            <a:r>
              <a:rPr lang="es-ES" sz="2400" dirty="0"/>
              <a:t> y funciona sobre redes de diferente velocidad.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Para “</a:t>
            </a:r>
            <a:r>
              <a:rPr lang="es-ES" sz="2400" b="1" dirty="0"/>
              <a:t>confirmar</a:t>
            </a:r>
            <a:r>
              <a:rPr lang="es-ES" sz="2400" dirty="0"/>
              <a:t>” una </a:t>
            </a:r>
            <a:r>
              <a:rPr lang="es-ES" sz="2400" b="1" dirty="0"/>
              <a:t>transacción</a:t>
            </a:r>
            <a:r>
              <a:rPr lang="es-ES" sz="2400" dirty="0"/>
              <a:t> todos los </a:t>
            </a:r>
            <a:r>
              <a:rPr lang="es-ES" sz="2400" b="1" dirty="0"/>
              <a:t>nodos</a:t>
            </a:r>
            <a:r>
              <a:rPr lang="es-ES" sz="2400" dirty="0"/>
              <a:t> de la red deben ponerse de acuerdo, hace falta un “</a:t>
            </a:r>
            <a:r>
              <a:rPr lang="es-ES" sz="2400" b="1" dirty="0"/>
              <a:t>consenso</a:t>
            </a:r>
            <a:r>
              <a:rPr lang="es-ES" sz="24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red tiene “</a:t>
            </a:r>
            <a:r>
              <a:rPr lang="es-ES" sz="2400" b="1" dirty="0"/>
              <a:t>cientos</a:t>
            </a:r>
            <a:r>
              <a:rPr lang="es-ES" sz="2400" dirty="0"/>
              <a:t> </a:t>
            </a:r>
            <a:r>
              <a:rPr lang="es-ES" sz="2400" b="1" dirty="0"/>
              <a:t>de</a:t>
            </a:r>
            <a:r>
              <a:rPr lang="es-ES" sz="2400" dirty="0"/>
              <a:t> </a:t>
            </a:r>
            <a:r>
              <a:rPr lang="es-ES" sz="2400" b="1" dirty="0"/>
              <a:t>miles</a:t>
            </a:r>
            <a:r>
              <a:rPr lang="es-ES" sz="2400" dirty="0"/>
              <a:t> </a:t>
            </a:r>
            <a:r>
              <a:rPr lang="es-ES" sz="2400" b="1" dirty="0"/>
              <a:t>de</a:t>
            </a:r>
            <a:r>
              <a:rPr lang="es-ES" sz="2400" dirty="0"/>
              <a:t> </a:t>
            </a:r>
            <a:r>
              <a:rPr lang="es-ES" sz="2400" b="1" dirty="0"/>
              <a:t>nodos</a:t>
            </a:r>
            <a:r>
              <a:rPr lang="es-ES" sz="2400" dirty="0"/>
              <a:t>”, no podemos esperar que todos hablen con todos para ponerse de acuerdo</a:t>
            </a:r>
            <a:r>
              <a:rPr lang="mr-IN" sz="2400" dirty="0"/>
              <a:t>…</a:t>
            </a:r>
            <a:endParaRPr lang="es-ES" sz="2400" dirty="0"/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</a:t>
            </a:r>
            <a:r>
              <a:rPr lang="es-ES" sz="2400" b="1" dirty="0"/>
              <a:t>consenso</a:t>
            </a:r>
            <a:r>
              <a:rPr lang="es-ES" sz="2400" dirty="0"/>
              <a:t> se consigue mediante “</a:t>
            </a:r>
            <a:r>
              <a:rPr lang="es-ES" sz="2400" b="1" dirty="0"/>
              <a:t>competición</a:t>
            </a:r>
            <a:r>
              <a:rPr lang="es-ES" sz="2400" dirty="0"/>
              <a:t>” utilizando el mecanismo de “</a:t>
            </a:r>
            <a:r>
              <a:rPr lang="es-ES" sz="2400" b="1" dirty="0" err="1"/>
              <a:t>proof</a:t>
            </a:r>
            <a:r>
              <a:rPr lang="es-ES" sz="2400" b="1" dirty="0"/>
              <a:t> of </a:t>
            </a:r>
            <a:r>
              <a:rPr lang="es-ES" sz="2400" b="1" dirty="0" err="1"/>
              <a:t>work</a:t>
            </a:r>
            <a:r>
              <a:rPr lang="es-ES" sz="24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El primero que “resuelva el bloque” gana </a:t>
            </a:r>
            <a:r>
              <a:rPr lang="es-ES" sz="2400" dirty="0"/>
              <a:t>y todos los demás lo aceptan como válido. 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¿</a:t>
            </a:r>
            <a:r>
              <a:rPr lang="es-ES" dirty="0" err="1" smtClean="0"/>
              <a:t>Proof</a:t>
            </a:r>
            <a:r>
              <a:rPr lang="es-ES" dirty="0" smtClean="0"/>
              <a:t> of </a:t>
            </a:r>
            <a:r>
              <a:rPr lang="es-ES" dirty="0" err="1" smtClean="0"/>
              <a:t>work</a:t>
            </a:r>
            <a:r>
              <a:rPr lang="es-ES" dirty="0" smtClean="0"/>
              <a:t>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30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7984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1"/>
            <a:ext cx="8034119" cy="325264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Es un </a:t>
            </a:r>
            <a:r>
              <a:rPr lang="es-ES" sz="2400" b="1" dirty="0"/>
              <a:t>algoritmo</a:t>
            </a:r>
            <a:r>
              <a:rPr lang="es-ES" sz="2400" dirty="0"/>
              <a:t> que se </a:t>
            </a:r>
            <a:r>
              <a:rPr lang="es-ES" sz="2400" b="1" dirty="0"/>
              <a:t>ejecuta</a:t>
            </a:r>
            <a:r>
              <a:rPr lang="es-ES" sz="2400" dirty="0"/>
              <a:t> </a:t>
            </a:r>
            <a:r>
              <a:rPr lang="es-ES" sz="2400" b="1" dirty="0"/>
              <a:t>sobre</a:t>
            </a:r>
            <a:r>
              <a:rPr lang="es-ES" sz="2400" dirty="0"/>
              <a:t> un </a:t>
            </a:r>
            <a:r>
              <a:rPr lang="es-ES" sz="2400" b="1" dirty="0"/>
              <a:t>bloque</a:t>
            </a:r>
            <a:r>
              <a:rPr lang="es-ES" sz="2400" dirty="0"/>
              <a:t> de </a:t>
            </a:r>
            <a:r>
              <a:rPr lang="es-ES" sz="2400" b="1" dirty="0"/>
              <a:t>transacciones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algoritmo implica un “</a:t>
            </a:r>
            <a:r>
              <a:rPr lang="es-ES" sz="2400" b="1" dirty="0"/>
              <a:t>puzle</a:t>
            </a:r>
            <a:r>
              <a:rPr lang="es-ES" sz="2400" dirty="0"/>
              <a:t>” que hay que </a:t>
            </a:r>
            <a:r>
              <a:rPr lang="es-ES" sz="2400" b="1" dirty="0"/>
              <a:t>resolver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La solución es encontrar el </a:t>
            </a:r>
            <a:r>
              <a:rPr lang="es-ES" sz="2400" b="1" dirty="0"/>
              <a:t>número</a:t>
            </a:r>
            <a:r>
              <a:rPr lang="es-ES" sz="2400" dirty="0"/>
              <a:t> que </a:t>
            </a:r>
            <a:r>
              <a:rPr lang="es-ES" sz="2400" b="1" dirty="0"/>
              <a:t>cumpla</a:t>
            </a:r>
            <a:r>
              <a:rPr lang="es-ES" sz="2400" dirty="0"/>
              <a:t> una determinada </a:t>
            </a:r>
            <a:r>
              <a:rPr lang="es-ES" sz="2400" b="1" dirty="0"/>
              <a:t>condición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En </a:t>
            </a:r>
            <a:r>
              <a:rPr lang="es-ES" sz="2400" b="1" dirty="0" err="1"/>
              <a:t>bitcoin</a:t>
            </a:r>
            <a:r>
              <a:rPr lang="es-ES" sz="2400" dirty="0"/>
              <a:t> consiste en </a:t>
            </a:r>
            <a:r>
              <a:rPr lang="es-ES" sz="2400" b="1" dirty="0"/>
              <a:t>calcular</a:t>
            </a:r>
            <a:r>
              <a:rPr lang="es-ES" sz="2400" dirty="0"/>
              <a:t> el </a:t>
            </a:r>
            <a:r>
              <a:rPr lang="es-ES" sz="2400" b="1" dirty="0"/>
              <a:t>número</a:t>
            </a:r>
            <a:r>
              <a:rPr lang="es-ES" sz="2400" dirty="0"/>
              <a:t> tal que: El </a:t>
            </a:r>
            <a:r>
              <a:rPr lang="es-ES" sz="2400" b="1" dirty="0"/>
              <a:t>hash</a:t>
            </a:r>
            <a:r>
              <a:rPr lang="es-ES" sz="2400" dirty="0"/>
              <a:t> del </a:t>
            </a:r>
            <a:r>
              <a:rPr lang="es-ES" sz="2400" b="1" dirty="0"/>
              <a:t>número</a:t>
            </a:r>
            <a:r>
              <a:rPr lang="es-ES" sz="2400" dirty="0"/>
              <a:t> </a:t>
            </a:r>
            <a:r>
              <a:rPr lang="es-ES" sz="2400" b="1" dirty="0" smtClean="0"/>
              <a:t>con</a:t>
            </a:r>
            <a:r>
              <a:rPr lang="es-ES" sz="2400" dirty="0" smtClean="0"/>
              <a:t> el </a:t>
            </a:r>
            <a:r>
              <a:rPr lang="es-ES" sz="2400" b="1" dirty="0" smtClean="0"/>
              <a:t>hash</a:t>
            </a:r>
            <a:r>
              <a:rPr lang="es-ES" sz="2400" dirty="0" smtClean="0"/>
              <a:t> </a:t>
            </a:r>
            <a:r>
              <a:rPr lang="es-ES" sz="2400" dirty="0"/>
              <a:t>del </a:t>
            </a:r>
            <a:r>
              <a:rPr lang="es-ES" sz="2400" b="1" dirty="0"/>
              <a:t>bloque</a:t>
            </a:r>
            <a:r>
              <a:rPr lang="es-ES" sz="2400" dirty="0"/>
              <a:t> (incluye las transacciones y la </a:t>
            </a:r>
            <a:r>
              <a:rPr lang="es-ES" sz="2400" dirty="0" smtClean="0"/>
              <a:t>firma </a:t>
            </a:r>
            <a:r>
              <a:rPr lang="es-ES" sz="2400" dirty="0"/>
              <a:t>del minero), </a:t>
            </a:r>
            <a:r>
              <a:rPr lang="es-ES" sz="2400" b="1" dirty="0"/>
              <a:t>genera</a:t>
            </a:r>
            <a:r>
              <a:rPr lang="es-ES" sz="2400" dirty="0"/>
              <a:t> un </a:t>
            </a:r>
            <a:r>
              <a:rPr lang="es-ES" sz="2400" b="1" dirty="0"/>
              <a:t>resultado</a:t>
            </a:r>
            <a:r>
              <a:rPr lang="es-ES" sz="2400" dirty="0"/>
              <a:t> con </a:t>
            </a:r>
            <a:r>
              <a:rPr lang="es-ES" sz="2400" b="1" dirty="0"/>
              <a:t>X</a:t>
            </a:r>
            <a:r>
              <a:rPr lang="es-ES" sz="2400" dirty="0"/>
              <a:t> número de </a:t>
            </a:r>
            <a:r>
              <a:rPr lang="es-ES" sz="2400" b="1" dirty="0"/>
              <a:t>ceros</a:t>
            </a:r>
            <a:r>
              <a:rPr lang="es-ES" sz="2400" dirty="0"/>
              <a:t> al </a:t>
            </a:r>
            <a:r>
              <a:rPr lang="es-ES" sz="2400" b="1" dirty="0"/>
              <a:t>principio</a:t>
            </a:r>
            <a:r>
              <a:rPr lang="es-ES" sz="24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Proof</a:t>
            </a:r>
            <a:r>
              <a:rPr lang="es-ES" dirty="0" smtClean="0"/>
              <a:t> of </a:t>
            </a:r>
            <a:r>
              <a:rPr lang="es-ES" dirty="0" err="1" smtClean="0"/>
              <a:t>work</a:t>
            </a:r>
            <a:r>
              <a:rPr lang="es-ES" dirty="0" smtClean="0"/>
              <a:t>: ¿Cómo funciona?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31</a:t>
            </a:fld>
            <a:endParaRPr lang="es-ES" dirty="0" smtClean="0"/>
          </a:p>
        </p:txBody>
      </p:sp>
      <p:pic>
        <p:nvPicPr>
          <p:cNvPr id="5" name="Shape 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813" y="4809745"/>
            <a:ext cx="8090735" cy="1155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13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Proof</a:t>
            </a:r>
            <a:r>
              <a:rPr lang="es-ES" dirty="0" smtClean="0"/>
              <a:t> of </a:t>
            </a:r>
            <a:r>
              <a:rPr lang="es-ES" dirty="0" err="1" smtClean="0"/>
              <a:t>work</a:t>
            </a:r>
            <a:r>
              <a:rPr lang="es-ES" dirty="0" smtClean="0"/>
              <a:t>: ¿Cómo funciona?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32</a:t>
            </a:fld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7" y="824734"/>
            <a:ext cx="6819900" cy="5120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845" y="5945004"/>
            <a:ext cx="2769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Tsaschikher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Nyamgerel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46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</a:t>
            </a:r>
            <a:r>
              <a:rPr lang="es-ES" sz="2400" b="1" dirty="0"/>
              <a:t>número</a:t>
            </a:r>
            <a:r>
              <a:rPr lang="es-ES" sz="2400" dirty="0"/>
              <a:t> necesario es </a:t>
            </a:r>
            <a:r>
              <a:rPr lang="es-ES" sz="2400" b="1" dirty="0"/>
              <a:t>diferente</a:t>
            </a:r>
            <a:r>
              <a:rPr lang="es-ES" sz="2400" dirty="0"/>
              <a:t> para </a:t>
            </a:r>
            <a:r>
              <a:rPr lang="es-ES" sz="2400" b="1" dirty="0"/>
              <a:t>cada</a:t>
            </a:r>
            <a:r>
              <a:rPr lang="es-ES" sz="2400" dirty="0"/>
              <a:t> “</a:t>
            </a:r>
            <a:r>
              <a:rPr lang="es-ES" sz="2400" b="1" dirty="0"/>
              <a:t>minero</a:t>
            </a:r>
            <a:r>
              <a:rPr lang="es-ES" sz="2400" dirty="0"/>
              <a:t>” ya que se realiza </a:t>
            </a:r>
            <a:r>
              <a:rPr lang="es-ES" sz="2400" b="1" dirty="0"/>
              <a:t>sobre</a:t>
            </a:r>
            <a:r>
              <a:rPr lang="es-ES" sz="2400" dirty="0"/>
              <a:t> </a:t>
            </a:r>
            <a:r>
              <a:rPr lang="es-ES" sz="2400" dirty="0" smtClean="0"/>
              <a:t>el </a:t>
            </a:r>
            <a:r>
              <a:rPr lang="es-ES" sz="2400" b="1" dirty="0" smtClean="0"/>
              <a:t>hash</a:t>
            </a:r>
            <a:r>
              <a:rPr lang="es-ES" sz="2400" dirty="0" smtClean="0"/>
              <a:t> </a:t>
            </a:r>
            <a:r>
              <a:rPr lang="es-ES" sz="2400" b="1" dirty="0" smtClean="0"/>
              <a:t>del</a:t>
            </a:r>
            <a:r>
              <a:rPr lang="es-ES" sz="2400" dirty="0" smtClean="0"/>
              <a:t> </a:t>
            </a:r>
            <a:r>
              <a:rPr lang="es-ES" sz="2400" b="1" dirty="0" smtClean="0"/>
              <a:t>bloque</a:t>
            </a:r>
            <a:r>
              <a:rPr lang="es-ES" sz="2400" dirty="0" smtClean="0"/>
              <a:t> formado por el minero.</a:t>
            </a:r>
            <a:endParaRPr lang="es-ES" sz="2400" dirty="0"/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No</a:t>
            </a:r>
            <a:r>
              <a:rPr lang="es-ES" sz="2400" dirty="0"/>
              <a:t> se puede </a:t>
            </a:r>
            <a:r>
              <a:rPr lang="es-ES" sz="2400" b="1" dirty="0"/>
              <a:t>falsificar</a:t>
            </a:r>
            <a:r>
              <a:rPr lang="es-ES" sz="2400" dirty="0"/>
              <a:t> quien lo ha resuelto, ya que la </a:t>
            </a:r>
            <a:r>
              <a:rPr lang="es-ES" sz="2400" b="1" dirty="0"/>
              <a:t>firma</a:t>
            </a:r>
            <a:r>
              <a:rPr lang="es-ES" sz="2400" dirty="0"/>
              <a:t> </a:t>
            </a:r>
            <a:r>
              <a:rPr lang="es-ES" sz="2400" dirty="0" smtClean="0"/>
              <a:t>del </a:t>
            </a:r>
            <a:r>
              <a:rPr lang="es-ES" sz="2400" b="1" dirty="0" smtClean="0"/>
              <a:t>minero</a:t>
            </a:r>
            <a:r>
              <a:rPr lang="es-ES" sz="2400" dirty="0" smtClean="0"/>
              <a:t> </a:t>
            </a:r>
            <a:r>
              <a:rPr lang="es-ES" sz="2400" b="1" dirty="0" smtClean="0"/>
              <a:t>forma</a:t>
            </a:r>
            <a:r>
              <a:rPr lang="es-ES" sz="2400" dirty="0" smtClean="0"/>
              <a:t> </a:t>
            </a:r>
            <a:r>
              <a:rPr lang="es-ES" sz="2400" b="1" dirty="0"/>
              <a:t>parte</a:t>
            </a:r>
            <a:r>
              <a:rPr lang="es-ES" sz="2400" dirty="0"/>
              <a:t> del </a:t>
            </a:r>
            <a:r>
              <a:rPr lang="es-ES" sz="2400" b="1" dirty="0"/>
              <a:t>bloque</a:t>
            </a:r>
            <a:r>
              <a:rPr lang="es-ES" sz="2400" dirty="0"/>
              <a:t> y del resultado.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Como el </a:t>
            </a:r>
            <a:r>
              <a:rPr lang="es-ES" sz="2400" b="1" dirty="0"/>
              <a:t>bloque</a:t>
            </a:r>
            <a:r>
              <a:rPr lang="es-ES" sz="2400" dirty="0"/>
              <a:t> está </a:t>
            </a:r>
            <a:r>
              <a:rPr lang="es-ES" sz="2400" b="1" dirty="0"/>
              <a:t>firmado</a:t>
            </a:r>
            <a:r>
              <a:rPr lang="es-ES" sz="2400" dirty="0"/>
              <a:t>, </a:t>
            </a:r>
            <a:r>
              <a:rPr lang="es-ES" sz="2400" b="1" dirty="0"/>
              <a:t>no</a:t>
            </a:r>
            <a:r>
              <a:rPr lang="es-ES" sz="2400" dirty="0"/>
              <a:t> </a:t>
            </a:r>
            <a:r>
              <a:rPr lang="es-ES" sz="2400" b="1" dirty="0"/>
              <a:t>se</a:t>
            </a:r>
            <a:r>
              <a:rPr lang="es-ES" sz="2400" dirty="0"/>
              <a:t> </a:t>
            </a:r>
            <a:r>
              <a:rPr lang="es-ES" sz="2400" b="1" dirty="0"/>
              <a:t>puede</a:t>
            </a:r>
            <a:r>
              <a:rPr lang="es-ES" sz="2400" dirty="0"/>
              <a:t> </a:t>
            </a:r>
            <a:r>
              <a:rPr lang="es-ES" sz="2400" b="1" dirty="0"/>
              <a:t>modificar</a:t>
            </a:r>
            <a:r>
              <a:rPr lang="es-ES" sz="2400" dirty="0"/>
              <a:t> ninguna información sin que pase desapercibido.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Es muy </a:t>
            </a:r>
            <a:r>
              <a:rPr lang="es-ES" sz="2400" b="1" dirty="0"/>
              <a:t>complicado</a:t>
            </a:r>
            <a:r>
              <a:rPr lang="es-ES" sz="2400" dirty="0"/>
              <a:t> de </a:t>
            </a:r>
            <a:r>
              <a:rPr lang="es-ES" sz="2400" b="1" dirty="0"/>
              <a:t>resolver</a:t>
            </a:r>
            <a:r>
              <a:rPr lang="es-ES" sz="2400" dirty="0"/>
              <a:t>, pero muy </a:t>
            </a:r>
            <a:r>
              <a:rPr lang="es-ES" sz="2400" b="1" dirty="0"/>
              <a:t>sencillo</a:t>
            </a:r>
            <a:r>
              <a:rPr lang="es-ES" sz="2400" dirty="0"/>
              <a:t> de </a:t>
            </a:r>
            <a:r>
              <a:rPr lang="es-ES" sz="2400" b="1" dirty="0"/>
              <a:t>verificar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b="1" dirty="0"/>
              <a:t>Cualquiera</a:t>
            </a:r>
            <a:r>
              <a:rPr lang="es-ES" sz="2400" dirty="0"/>
              <a:t> </a:t>
            </a:r>
            <a:r>
              <a:rPr lang="es-ES" sz="2400" b="1" dirty="0"/>
              <a:t>puede</a:t>
            </a:r>
            <a:r>
              <a:rPr lang="es-ES" sz="2400" dirty="0"/>
              <a:t> </a:t>
            </a:r>
            <a:r>
              <a:rPr lang="es-ES" sz="2400" b="1" dirty="0"/>
              <a:t>verificarlo</a:t>
            </a:r>
            <a:r>
              <a:rPr lang="es-ES" sz="2400" dirty="0"/>
              <a:t> para asegurar que es correcto. 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Cada </a:t>
            </a:r>
            <a:r>
              <a:rPr lang="es-ES" sz="2400" b="1" dirty="0"/>
              <a:t>bloque</a:t>
            </a:r>
            <a:r>
              <a:rPr lang="es-ES" sz="2400" dirty="0"/>
              <a:t> tiene la </a:t>
            </a:r>
            <a:r>
              <a:rPr lang="es-ES" sz="2400" b="1" dirty="0"/>
              <a:t>referencia</a:t>
            </a:r>
            <a:r>
              <a:rPr lang="es-ES" sz="2400" dirty="0"/>
              <a:t> al </a:t>
            </a:r>
            <a:r>
              <a:rPr lang="es-ES" sz="2400" b="1" dirty="0"/>
              <a:t>bloque</a:t>
            </a:r>
            <a:r>
              <a:rPr lang="es-ES" sz="2400" dirty="0"/>
              <a:t> </a:t>
            </a:r>
            <a:r>
              <a:rPr lang="es-ES" sz="2400" b="1" dirty="0"/>
              <a:t>anterior</a:t>
            </a:r>
            <a:r>
              <a:rPr lang="es-ES" sz="2400" dirty="0"/>
              <a:t>, se puede </a:t>
            </a:r>
            <a:r>
              <a:rPr lang="es-ES" sz="2400" b="1" dirty="0"/>
              <a:t>verificar</a:t>
            </a:r>
            <a:r>
              <a:rPr lang="es-ES" sz="2400" dirty="0"/>
              <a:t> toda la </a:t>
            </a:r>
            <a:r>
              <a:rPr lang="es-ES" sz="2400" b="1" dirty="0"/>
              <a:t>cadena</a:t>
            </a:r>
            <a:r>
              <a:rPr lang="es-ES" sz="24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¿Es seguro el “</a:t>
            </a:r>
            <a:r>
              <a:rPr lang="es-ES" dirty="0" err="1" smtClean="0"/>
              <a:t>proof</a:t>
            </a:r>
            <a:r>
              <a:rPr lang="es-ES" dirty="0" smtClean="0"/>
              <a:t> of </a:t>
            </a:r>
            <a:r>
              <a:rPr lang="es-ES" dirty="0" err="1" smtClean="0"/>
              <a:t>work</a:t>
            </a:r>
            <a:r>
              <a:rPr lang="es-ES" dirty="0" smtClean="0"/>
              <a:t>”?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33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62158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Cada </a:t>
            </a:r>
            <a:r>
              <a:rPr lang="es-ES" sz="2800" b="1" dirty="0"/>
              <a:t>bloque</a:t>
            </a:r>
            <a:r>
              <a:rPr lang="es-ES" sz="2800" dirty="0"/>
              <a:t> suele tener </a:t>
            </a:r>
            <a:r>
              <a:rPr lang="es-ES" sz="2800" b="1" dirty="0"/>
              <a:t>unas</a:t>
            </a:r>
            <a:r>
              <a:rPr lang="es-ES" sz="2800" dirty="0"/>
              <a:t> </a:t>
            </a:r>
            <a:r>
              <a:rPr lang="es-ES" sz="2800" b="1" dirty="0"/>
              <a:t>10.000 transacciones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dificultad</a:t>
            </a:r>
            <a:r>
              <a:rPr lang="es-ES" sz="2800" dirty="0"/>
              <a:t> del ”</a:t>
            </a:r>
            <a:r>
              <a:rPr lang="es-ES" sz="2800" dirty="0" err="1"/>
              <a:t>proof</a:t>
            </a:r>
            <a:r>
              <a:rPr lang="es-ES" sz="2800" dirty="0"/>
              <a:t> of </a:t>
            </a:r>
            <a:r>
              <a:rPr lang="es-ES" sz="2800" dirty="0" err="1"/>
              <a:t>work</a:t>
            </a:r>
            <a:r>
              <a:rPr lang="es-ES" sz="2800" dirty="0"/>
              <a:t>”, es decir el número de ceros para el resultado del </a:t>
            </a:r>
            <a:r>
              <a:rPr lang="es-ES" sz="2800" b="1" dirty="0"/>
              <a:t>hash</a:t>
            </a:r>
            <a:r>
              <a:rPr lang="es-ES" sz="2800" dirty="0"/>
              <a:t> se </a:t>
            </a:r>
            <a:r>
              <a:rPr lang="es-ES" sz="2800" b="1" dirty="0"/>
              <a:t>modifica</a:t>
            </a:r>
            <a:r>
              <a:rPr lang="es-ES" sz="2800" dirty="0"/>
              <a:t> </a:t>
            </a:r>
            <a:r>
              <a:rPr lang="es-ES" sz="2800" b="1" dirty="0"/>
              <a:t>constantemente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/>
              <a:t>objetivo</a:t>
            </a:r>
            <a:r>
              <a:rPr lang="es-ES" sz="2800" dirty="0"/>
              <a:t> es que de </a:t>
            </a:r>
            <a:r>
              <a:rPr lang="es-ES" sz="2800" b="1" dirty="0"/>
              <a:t>media</a:t>
            </a:r>
            <a:r>
              <a:rPr lang="es-ES" sz="2800" dirty="0"/>
              <a:t> sean necesarios unos </a:t>
            </a:r>
            <a:r>
              <a:rPr lang="es-ES" sz="2800" b="1" dirty="0"/>
              <a:t>10</a:t>
            </a:r>
            <a:r>
              <a:rPr lang="es-ES" sz="2800" dirty="0"/>
              <a:t> </a:t>
            </a:r>
            <a:r>
              <a:rPr lang="es-ES" sz="2800" b="1" dirty="0"/>
              <a:t>minutos</a:t>
            </a:r>
            <a:r>
              <a:rPr lang="es-ES" sz="2800" dirty="0"/>
              <a:t> para que algún </a:t>
            </a:r>
            <a:r>
              <a:rPr lang="es-ES" sz="2800" b="1" dirty="0"/>
              <a:t>minero</a:t>
            </a:r>
            <a:r>
              <a:rPr lang="es-ES" sz="2800" dirty="0"/>
              <a:t> </a:t>
            </a:r>
            <a:r>
              <a:rPr lang="es-ES" sz="2800" b="1" dirty="0"/>
              <a:t>resuelva</a:t>
            </a:r>
            <a:r>
              <a:rPr lang="es-ES" sz="2800" dirty="0"/>
              <a:t> el siguiente bloque.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¿Por qué tanto tiempo?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dirty="0"/>
              <a:t>Para </a:t>
            </a:r>
            <a:r>
              <a:rPr lang="es-ES" sz="2400" b="1" dirty="0"/>
              <a:t>reducir</a:t>
            </a:r>
            <a:r>
              <a:rPr lang="es-ES" sz="2400" dirty="0"/>
              <a:t> el </a:t>
            </a:r>
            <a:r>
              <a:rPr lang="es-ES" sz="2400" b="1" dirty="0"/>
              <a:t>número</a:t>
            </a:r>
            <a:r>
              <a:rPr lang="es-ES" sz="2400" dirty="0"/>
              <a:t> de </a:t>
            </a:r>
            <a:r>
              <a:rPr lang="es-ES" sz="2400" b="1" dirty="0"/>
              <a:t>colisiones</a:t>
            </a:r>
            <a:r>
              <a:rPr lang="es-ES" sz="2400" dirty="0"/>
              <a:t>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400" b="1" dirty="0"/>
              <a:t>Reducimos</a:t>
            </a:r>
            <a:r>
              <a:rPr lang="es-ES" sz="2400" dirty="0"/>
              <a:t> los casos en que dos </a:t>
            </a:r>
            <a:r>
              <a:rPr lang="es-ES" sz="2400" b="1" dirty="0"/>
              <a:t>mineros</a:t>
            </a:r>
            <a:r>
              <a:rPr lang="es-ES" sz="2400" dirty="0"/>
              <a:t> </a:t>
            </a:r>
            <a:r>
              <a:rPr lang="es-ES" sz="2400" b="1" dirty="0"/>
              <a:t>resuelven</a:t>
            </a:r>
            <a:r>
              <a:rPr lang="es-ES" sz="2400" dirty="0"/>
              <a:t> un </a:t>
            </a:r>
            <a:r>
              <a:rPr lang="es-ES" sz="2400" b="1" dirty="0"/>
              <a:t>bloque</a:t>
            </a:r>
            <a:r>
              <a:rPr lang="es-ES" sz="2400" dirty="0"/>
              <a:t> en </a:t>
            </a:r>
            <a:r>
              <a:rPr lang="es-ES" sz="2400" b="1" dirty="0"/>
              <a:t>tiempos</a:t>
            </a:r>
            <a:r>
              <a:rPr lang="es-ES" sz="2400" dirty="0"/>
              <a:t> </a:t>
            </a:r>
            <a:r>
              <a:rPr lang="es-ES" sz="2400" b="1" dirty="0"/>
              <a:t>similares</a:t>
            </a:r>
            <a:r>
              <a:rPr lang="es-ES" sz="2400" dirty="0"/>
              <a:t> (</a:t>
            </a:r>
            <a:r>
              <a:rPr lang="es-ES" sz="2400" b="1" dirty="0" err="1"/>
              <a:t>Fork</a:t>
            </a:r>
            <a:r>
              <a:rPr lang="es-ES" sz="2400" dirty="0" smtClean="0"/>
              <a:t>).</a:t>
            </a:r>
            <a:endParaRPr lang="es-ES" sz="24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Proof</a:t>
            </a:r>
            <a:r>
              <a:rPr lang="es-ES" dirty="0" smtClean="0"/>
              <a:t> of </a:t>
            </a:r>
            <a:r>
              <a:rPr lang="es-ES" dirty="0" err="1" smtClean="0"/>
              <a:t>work</a:t>
            </a:r>
            <a:r>
              <a:rPr lang="es-ES" dirty="0" smtClean="0"/>
              <a:t> - Dificultad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34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8072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Dos </a:t>
            </a:r>
            <a:r>
              <a:rPr lang="es-ES" sz="2800" b="1" dirty="0"/>
              <a:t>mineros</a:t>
            </a:r>
            <a:r>
              <a:rPr lang="es-ES" sz="2800" dirty="0"/>
              <a:t> pueden </a:t>
            </a:r>
            <a:r>
              <a:rPr lang="es-ES" sz="2800" b="1" dirty="0"/>
              <a:t>resolver</a:t>
            </a:r>
            <a:r>
              <a:rPr lang="es-ES" sz="2800" dirty="0"/>
              <a:t> el siguiente </a:t>
            </a:r>
            <a:r>
              <a:rPr lang="es-ES" sz="2800" b="1" dirty="0"/>
              <a:t>bloque</a:t>
            </a:r>
            <a:r>
              <a:rPr lang="es-ES" sz="2800" dirty="0"/>
              <a:t> en </a:t>
            </a:r>
            <a:r>
              <a:rPr lang="es-ES" sz="2800" b="1" dirty="0"/>
              <a:t>tiempos</a:t>
            </a:r>
            <a:r>
              <a:rPr lang="es-ES" sz="2800" dirty="0"/>
              <a:t> </a:t>
            </a:r>
            <a:r>
              <a:rPr lang="es-ES" sz="2800" b="1" dirty="0"/>
              <a:t>similares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</a:t>
            </a:r>
            <a:r>
              <a:rPr lang="es-ES" sz="2800" b="1" dirty="0"/>
              <a:t>transacciones</a:t>
            </a:r>
            <a:r>
              <a:rPr lang="es-ES" sz="2800" dirty="0"/>
              <a:t> de los </a:t>
            </a:r>
            <a:r>
              <a:rPr lang="es-ES" sz="2800" b="1" dirty="0"/>
              <a:t>bloques</a:t>
            </a:r>
            <a:r>
              <a:rPr lang="es-ES" sz="2800" dirty="0"/>
              <a:t> </a:t>
            </a:r>
            <a:r>
              <a:rPr lang="es-ES" sz="2800" b="1" dirty="0"/>
              <a:t>no</a:t>
            </a:r>
            <a:r>
              <a:rPr lang="es-ES" sz="2800" dirty="0"/>
              <a:t> son las </a:t>
            </a:r>
            <a:r>
              <a:rPr lang="es-ES" sz="2800" b="1" dirty="0"/>
              <a:t>mismas</a:t>
            </a:r>
            <a:r>
              <a:rPr lang="es-ES" sz="2800" dirty="0"/>
              <a:t>, cada minero añade las transacciones según le llegan y las verifica.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¿Con </a:t>
            </a:r>
            <a:r>
              <a:rPr lang="es-ES" sz="2800" dirty="0" smtClean="0"/>
              <a:t>qué </a:t>
            </a:r>
            <a:r>
              <a:rPr lang="es-ES" sz="2800" dirty="0"/>
              <a:t>bloque se queda entonces la red? </a:t>
            </a:r>
            <a:r>
              <a:rPr lang="es-ES" sz="2800" b="1" dirty="0"/>
              <a:t>Ambos</a:t>
            </a:r>
            <a:r>
              <a:rPr lang="es-ES" sz="2800" dirty="0"/>
              <a:t> </a:t>
            </a:r>
            <a:r>
              <a:rPr lang="es-ES" sz="2800" b="1" dirty="0"/>
              <a:t>bloques</a:t>
            </a:r>
            <a:r>
              <a:rPr lang="es-ES" sz="2800" dirty="0"/>
              <a:t> </a:t>
            </a:r>
            <a:r>
              <a:rPr lang="es-ES" sz="2800" b="1" dirty="0"/>
              <a:t>son</a:t>
            </a:r>
            <a:r>
              <a:rPr lang="es-ES" sz="2800" dirty="0"/>
              <a:t> bloques </a:t>
            </a:r>
            <a:r>
              <a:rPr lang="es-ES" sz="2800" b="1" dirty="0"/>
              <a:t>válidos</a:t>
            </a:r>
            <a:r>
              <a:rPr lang="mr-IN" sz="2800" dirty="0"/>
              <a:t>…</a:t>
            </a:r>
            <a:endParaRPr lang="es-ES" sz="2800" dirty="0"/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Parte de los “full </a:t>
            </a:r>
            <a:r>
              <a:rPr lang="es-ES" sz="2800" dirty="0" err="1"/>
              <a:t>nodes</a:t>
            </a:r>
            <a:r>
              <a:rPr lang="es-ES" sz="2800" dirty="0"/>
              <a:t>” habrán aceptado uno y partes otro.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¡Durante un periodo de tiempo hay 2 cadenas de bloques válidas en la red!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Fork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35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69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2292520"/>
          </a:xfrm>
        </p:spPr>
        <p:txBody>
          <a:bodyPr>
            <a:normAutofit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</a:t>
            </a:r>
            <a:r>
              <a:rPr lang="es-ES" sz="2800" b="1" dirty="0"/>
              <a:t>cadenas</a:t>
            </a:r>
            <a:r>
              <a:rPr lang="es-ES" sz="2800" dirty="0"/>
              <a:t> de </a:t>
            </a:r>
            <a:r>
              <a:rPr lang="es-ES" sz="2800" b="1" dirty="0"/>
              <a:t>bloques</a:t>
            </a:r>
            <a:r>
              <a:rPr lang="es-ES" sz="2800" dirty="0"/>
              <a:t> </a:t>
            </a:r>
            <a:r>
              <a:rPr lang="es-ES" sz="2800" b="1" dirty="0"/>
              <a:t>generan</a:t>
            </a:r>
            <a:r>
              <a:rPr lang="es-ES" sz="2800" dirty="0"/>
              <a:t> ”</a:t>
            </a:r>
            <a:r>
              <a:rPr lang="es-ES" sz="2800" b="1" dirty="0" err="1"/>
              <a:t>forks</a:t>
            </a:r>
            <a:r>
              <a:rPr lang="es-ES" sz="2800" dirty="0"/>
              <a:t>”, formando un </a:t>
            </a:r>
            <a:r>
              <a:rPr lang="es-ES" sz="2800" b="1" dirty="0"/>
              <a:t>árbol</a:t>
            </a:r>
            <a:r>
              <a:rPr lang="es-ES" sz="2800" dirty="0"/>
              <a:t> de </a:t>
            </a:r>
            <a:r>
              <a:rPr lang="es-ES" sz="2800" b="1" dirty="0"/>
              <a:t>bloques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algún momento hay que </a:t>
            </a:r>
            <a:r>
              <a:rPr lang="es-ES" sz="2800" b="1" dirty="0"/>
              <a:t>desechar</a:t>
            </a:r>
            <a:r>
              <a:rPr lang="es-ES" sz="2800" dirty="0"/>
              <a:t> </a:t>
            </a:r>
            <a:r>
              <a:rPr lang="es-ES" sz="2800" b="1" dirty="0"/>
              <a:t>ramas</a:t>
            </a:r>
            <a:r>
              <a:rPr lang="es-ES" sz="2800" dirty="0"/>
              <a:t> del árbol para que todos los nodos de la red sigan la </a:t>
            </a:r>
            <a:r>
              <a:rPr lang="es-ES" sz="2800" b="1" dirty="0"/>
              <a:t>misma</a:t>
            </a:r>
            <a:r>
              <a:rPr lang="es-ES" sz="2800" dirty="0"/>
              <a:t> </a:t>
            </a:r>
            <a:r>
              <a:rPr lang="es-ES" sz="2800" b="1" dirty="0"/>
              <a:t>cadena</a:t>
            </a:r>
            <a:r>
              <a:rPr lang="es-ES" sz="2800" dirty="0"/>
              <a:t> de </a:t>
            </a:r>
            <a:r>
              <a:rPr lang="es-ES" sz="2800" b="1" dirty="0"/>
              <a:t>bloques</a:t>
            </a:r>
            <a:r>
              <a:rPr lang="es-ES" sz="28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Bitcoin </a:t>
            </a:r>
            <a:r>
              <a:rPr lang="es-ES" dirty="0" err="1" smtClean="0"/>
              <a:t>Fork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36</a:t>
            </a:fld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56" y="3611880"/>
            <a:ext cx="6350000" cy="238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991" y="5904400"/>
            <a:ext cx="1939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ExtremeTech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2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 smtClean="0"/>
              <a:t>La </a:t>
            </a:r>
            <a:r>
              <a:rPr lang="es-ES" sz="2800" b="1" dirty="0"/>
              <a:t>cadena</a:t>
            </a:r>
            <a:r>
              <a:rPr lang="es-ES" sz="2800" dirty="0"/>
              <a:t> </a:t>
            </a:r>
            <a:r>
              <a:rPr lang="es-ES" sz="2800" b="1" dirty="0"/>
              <a:t>mas</a:t>
            </a:r>
            <a:r>
              <a:rPr lang="es-ES" sz="2800" dirty="0"/>
              <a:t> </a:t>
            </a:r>
            <a:r>
              <a:rPr lang="es-ES" sz="2800" b="1" dirty="0"/>
              <a:t>larga</a:t>
            </a:r>
            <a:r>
              <a:rPr lang="es-ES" sz="2800" dirty="0"/>
              <a:t> de bloques </a:t>
            </a:r>
            <a:r>
              <a:rPr lang="es-ES" sz="2800" b="1" dirty="0"/>
              <a:t>es</a:t>
            </a:r>
            <a:r>
              <a:rPr lang="es-ES" sz="2800" dirty="0"/>
              <a:t> </a:t>
            </a:r>
            <a:r>
              <a:rPr lang="es-ES" sz="2800" b="1" dirty="0"/>
              <a:t>la</a:t>
            </a:r>
            <a:r>
              <a:rPr lang="es-ES" sz="2800" dirty="0"/>
              <a:t> </a:t>
            </a:r>
            <a:r>
              <a:rPr lang="es-ES" sz="2800" b="1" dirty="0"/>
              <a:t>válida</a:t>
            </a:r>
            <a:r>
              <a:rPr lang="es-ES" sz="2800" dirty="0"/>
              <a:t> y la otra se deshecha.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Los </a:t>
            </a:r>
            <a:r>
              <a:rPr lang="es-ES" sz="2800" b="1" dirty="0"/>
              <a:t>nodos</a:t>
            </a:r>
            <a:r>
              <a:rPr lang="es-ES" sz="2800" dirty="0"/>
              <a:t> </a:t>
            </a:r>
            <a:r>
              <a:rPr lang="es-ES" sz="2800" b="1" dirty="0"/>
              <a:t>guardan</a:t>
            </a:r>
            <a:r>
              <a:rPr lang="es-ES" sz="2800" dirty="0"/>
              <a:t> </a:t>
            </a:r>
            <a:r>
              <a:rPr lang="es-ES" sz="2800" b="1" dirty="0"/>
              <a:t>todos</a:t>
            </a:r>
            <a:r>
              <a:rPr lang="es-ES" sz="2800" dirty="0"/>
              <a:t> los </a:t>
            </a:r>
            <a:r>
              <a:rPr lang="es-ES" sz="2800" b="1" dirty="0"/>
              <a:t>bloques</a:t>
            </a:r>
            <a:r>
              <a:rPr lang="es-ES" sz="2800" dirty="0"/>
              <a:t>, </a:t>
            </a:r>
            <a:r>
              <a:rPr lang="es-ES" sz="2800" b="1" dirty="0"/>
              <a:t>incluso</a:t>
            </a:r>
            <a:r>
              <a:rPr lang="es-ES" sz="2800" dirty="0"/>
              <a:t> los </a:t>
            </a:r>
            <a:r>
              <a:rPr lang="es-ES" sz="2800" dirty="0" smtClean="0"/>
              <a:t>desechados </a:t>
            </a:r>
            <a:r>
              <a:rPr lang="es-ES" sz="2800" b="1" dirty="0" smtClean="0"/>
              <a:t>(“</a:t>
            </a:r>
            <a:r>
              <a:rPr lang="es-ES" sz="2800" b="1" dirty="0" err="1" smtClean="0"/>
              <a:t>orphan</a:t>
            </a:r>
            <a:r>
              <a:rPr lang="es-ES" sz="2800" b="1" dirty="0" smtClean="0"/>
              <a:t> block”</a:t>
            </a:r>
            <a:r>
              <a:rPr lang="es-ES" sz="2800" dirty="0" smtClean="0"/>
              <a:t>) </a:t>
            </a:r>
            <a:r>
              <a:rPr lang="es-ES" sz="2800" dirty="0"/>
              <a:t>para poder comprobar en caso de que llegue una cadena </a:t>
            </a:r>
            <a:r>
              <a:rPr lang="es-ES" sz="2800" dirty="0" smtClean="0"/>
              <a:t>más </a:t>
            </a:r>
            <a:r>
              <a:rPr lang="es-ES" sz="2800" dirty="0"/>
              <a:t>larga de otra rama.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Como la </a:t>
            </a:r>
            <a:r>
              <a:rPr lang="es-ES" sz="2800" b="1" dirty="0"/>
              <a:t>red</a:t>
            </a:r>
            <a:r>
              <a:rPr lang="es-ES" sz="2800" dirty="0"/>
              <a:t> se ha “</a:t>
            </a:r>
            <a:r>
              <a:rPr lang="es-ES" sz="2800" b="1" dirty="0"/>
              <a:t>partido</a:t>
            </a:r>
            <a:r>
              <a:rPr lang="es-ES" sz="2800" dirty="0"/>
              <a:t>” en trozos, cada uno con una rama, tarde o temprano </a:t>
            </a:r>
            <a:r>
              <a:rPr lang="es-ES" sz="2800" b="1" dirty="0"/>
              <a:t>uno</a:t>
            </a:r>
            <a:r>
              <a:rPr lang="es-ES" sz="2800" dirty="0"/>
              <a:t> de los </a:t>
            </a:r>
            <a:r>
              <a:rPr lang="es-ES" sz="2800" b="1" dirty="0"/>
              <a:t>grupos</a:t>
            </a:r>
            <a:r>
              <a:rPr lang="es-ES" sz="2800" dirty="0"/>
              <a:t> tiene una </a:t>
            </a:r>
            <a:r>
              <a:rPr lang="es-ES" sz="2800" b="1" dirty="0"/>
              <a:t>cadena</a:t>
            </a:r>
            <a:r>
              <a:rPr lang="es-ES" sz="2800" dirty="0"/>
              <a:t> </a:t>
            </a:r>
            <a:r>
              <a:rPr lang="es-ES" sz="2800" b="1" dirty="0"/>
              <a:t>mas</a:t>
            </a:r>
            <a:r>
              <a:rPr lang="es-ES" sz="2800" dirty="0"/>
              <a:t> </a:t>
            </a:r>
            <a:r>
              <a:rPr lang="es-ES" sz="2800" b="1" dirty="0"/>
              <a:t>larga</a:t>
            </a:r>
            <a:r>
              <a:rPr lang="es-ES" sz="2800" dirty="0"/>
              <a:t> que el otro.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Cuando esto pasa, el </a:t>
            </a:r>
            <a:r>
              <a:rPr lang="es-ES" sz="2800" b="1" dirty="0"/>
              <a:t>grupo</a:t>
            </a:r>
            <a:r>
              <a:rPr lang="es-ES" sz="2800" dirty="0"/>
              <a:t> con la </a:t>
            </a:r>
            <a:r>
              <a:rPr lang="es-ES" sz="2800" b="1" dirty="0"/>
              <a:t>cadena</a:t>
            </a:r>
            <a:r>
              <a:rPr lang="es-ES" sz="2800" dirty="0"/>
              <a:t> </a:t>
            </a:r>
            <a:r>
              <a:rPr lang="es-ES" sz="2800" b="1" dirty="0" smtClean="0"/>
              <a:t>más</a:t>
            </a:r>
            <a:r>
              <a:rPr lang="es-ES" sz="2800" dirty="0" smtClean="0"/>
              <a:t> </a:t>
            </a:r>
            <a:r>
              <a:rPr lang="es-ES" sz="2800" b="1" dirty="0"/>
              <a:t>corta</a:t>
            </a:r>
            <a:r>
              <a:rPr lang="es-ES" sz="2800" dirty="0"/>
              <a:t> </a:t>
            </a:r>
            <a:r>
              <a:rPr lang="es-ES" sz="2800" b="1" dirty="0"/>
              <a:t>la</a:t>
            </a:r>
            <a:r>
              <a:rPr lang="es-ES" sz="2800" dirty="0"/>
              <a:t> </a:t>
            </a:r>
            <a:r>
              <a:rPr lang="es-ES" sz="2800" b="1" dirty="0"/>
              <a:t>deshecha</a:t>
            </a:r>
            <a:r>
              <a:rPr lang="es-ES" sz="2800" dirty="0"/>
              <a:t> y se une a la visión del otro grupo.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6776" y="8485"/>
            <a:ext cx="7405469" cy="657632"/>
          </a:xfrm>
        </p:spPr>
        <p:txBody>
          <a:bodyPr/>
          <a:lstStyle/>
          <a:p>
            <a:r>
              <a:rPr lang="es-ES" dirty="0" smtClean="0"/>
              <a:t>“Forks” y “</a:t>
            </a:r>
            <a:r>
              <a:rPr lang="es-ES" dirty="0" err="1" smtClean="0"/>
              <a:t>Orphan</a:t>
            </a:r>
            <a:r>
              <a:rPr lang="es-ES" dirty="0" smtClean="0"/>
              <a:t> Blocks”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37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4941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1570144"/>
          </a:xfrm>
        </p:spPr>
        <p:txBody>
          <a:bodyPr>
            <a:normAutofit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Los </a:t>
            </a:r>
            <a:r>
              <a:rPr lang="es-ES" sz="2800" b="1" dirty="0" err="1"/>
              <a:t>forks</a:t>
            </a:r>
            <a:r>
              <a:rPr lang="es-ES" sz="2800" dirty="0"/>
              <a:t> son </a:t>
            </a:r>
            <a:r>
              <a:rPr lang="es-ES" sz="2800" b="1" dirty="0"/>
              <a:t>infrecuentes</a:t>
            </a:r>
            <a:r>
              <a:rPr lang="es-ES" sz="2800" dirty="0"/>
              <a:t>, pero suceden.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Normalmente</a:t>
            </a:r>
            <a:r>
              <a:rPr lang="es-ES" sz="2800" dirty="0"/>
              <a:t> se </a:t>
            </a:r>
            <a:r>
              <a:rPr lang="es-ES" sz="2800" b="1" dirty="0"/>
              <a:t>solucionan</a:t>
            </a:r>
            <a:r>
              <a:rPr lang="es-ES" sz="2800" dirty="0"/>
              <a:t> </a:t>
            </a:r>
            <a:r>
              <a:rPr lang="es-ES" sz="2800" b="1" dirty="0"/>
              <a:t>rápido</a:t>
            </a:r>
            <a:r>
              <a:rPr lang="es-ES" sz="2800" dirty="0"/>
              <a:t>, pero a veces se puede </a:t>
            </a:r>
            <a:r>
              <a:rPr lang="es-ES" sz="2800" dirty="0" smtClean="0"/>
              <a:t>demorar</a:t>
            </a:r>
            <a:r>
              <a:rPr lang="mr-IN" sz="2800" dirty="0" smtClean="0"/>
              <a:t>…</a:t>
            </a:r>
            <a:endParaRPr lang="es-ES" sz="28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Fork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Frecuencia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38</a:t>
            </a:fld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5" y="2889504"/>
            <a:ext cx="8139381" cy="2888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991" y="5984389"/>
            <a:ext cx="1764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Bitcoin.org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5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hecho de tener </a:t>
            </a:r>
            <a:r>
              <a:rPr lang="es-ES" sz="2800" b="1" dirty="0"/>
              <a:t>una</a:t>
            </a:r>
            <a:r>
              <a:rPr lang="es-ES" sz="2800" dirty="0"/>
              <a:t> “</a:t>
            </a:r>
            <a:r>
              <a:rPr lang="es-ES" sz="2800" b="1" dirty="0"/>
              <a:t>confirmación</a:t>
            </a:r>
            <a:r>
              <a:rPr lang="es-ES" sz="2800" dirty="0"/>
              <a:t>” de que una transacción está en un </a:t>
            </a:r>
            <a:r>
              <a:rPr lang="es-ES" sz="2800" b="1" dirty="0"/>
              <a:t>bloque</a:t>
            </a:r>
            <a:r>
              <a:rPr lang="es-ES" sz="2800" dirty="0"/>
              <a:t> validado, </a:t>
            </a:r>
            <a:r>
              <a:rPr lang="es-ES" sz="2800" b="1" dirty="0"/>
              <a:t>no</a:t>
            </a:r>
            <a:r>
              <a:rPr lang="es-ES" sz="2800" dirty="0"/>
              <a:t> significa que esté </a:t>
            </a:r>
            <a:r>
              <a:rPr lang="es-ES" sz="2800" b="1" dirty="0"/>
              <a:t>“100% segura”.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Si</a:t>
            </a:r>
            <a:r>
              <a:rPr lang="es-ES" sz="2800" dirty="0"/>
              <a:t> </a:t>
            </a:r>
            <a:r>
              <a:rPr lang="es-ES" sz="2800" b="1" dirty="0"/>
              <a:t>hay</a:t>
            </a:r>
            <a:r>
              <a:rPr lang="es-ES" sz="2800" dirty="0"/>
              <a:t> un “</a:t>
            </a:r>
            <a:r>
              <a:rPr lang="es-ES" sz="2800" b="1" dirty="0" err="1"/>
              <a:t>fork</a:t>
            </a:r>
            <a:r>
              <a:rPr lang="es-ES" sz="2800" dirty="0"/>
              <a:t>” y mi transacción únicamente está en una rama y esa </a:t>
            </a:r>
            <a:r>
              <a:rPr lang="es-ES" sz="2800" b="1" dirty="0"/>
              <a:t>rama</a:t>
            </a:r>
            <a:r>
              <a:rPr lang="es-ES" sz="2800" dirty="0"/>
              <a:t> se </a:t>
            </a:r>
            <a:r>
              <a:rPr lang="es-ES" sz="2800" b="1" dirty="0"/>
              <a:t>deshecha</a:t>
            </a:r>
            <a:r>
              <a:rPr lang="es-ES" sz="2800" dirty="0"/>
              <a:t>, se </a:t>
            </a:r>
            <a:r>
              <a:rPr lang="es-ES" sz="2800" b="1" dirty="0"/>
              <a:t>pierde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No pierdo el dinero</a:t>
            </a:r>
            <a:r>
              <a:rPr lang="es-ES" sz="2800" dirty="0"/>
              <a:t>, lo que sucede es que la rama válida es aquella donde </a:t>
            </a:r>
            <a:r>
              <a:rPr lang="es-ES" sz="2800" b="1" dirty="0"/>
              <a:t>mi transacción nunca </a:t>
            </a:r>
            <a:r>
              <a:rPr lang="es-ES" sz="2800" dirty="0"/>
              <a:t>se ha </a:t>
            </a:r>
            <a:r>
              <a:rPr lang="es-ES" sz="2800" b="1" dirty="0"/>
              <a:t>ejecutado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¡A efectos prácticos es como si nunca la hubiera realizado!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Una </a:t>
            </a:r>
            <a:r>
              <a:rPr lang="es-ES" sz="2800" b="1" dirty="0"/>
              <a:t>transacción</a:t>
            </a:r>
            <a:r>
              <a:rPr lang="es-ES" sz="2800" dirty="0"/>
              <a:t> </a:t>
            </a:r>
            <a:r>
              <a:rPr lang="es-ES" sz="2800" b="1" dirty="0"/>
              <a:t>confirmada</a:t>
            </a:r>
            <a:r>
              <a:rPr lang="es-ES" sz="2800" dirty="0"/>
              <a:t> se considera 100% </a:t>
            </a:r>
            <a:r>
              <a:rPr lang="es-ES" sz="2800" b="1" dirty="0"/>
              <a:t>segura</a:t>
            </a:r>
            <a:r>
              <a:rPr lang="es-ES" sz="2800" dirty="0"/>
              <a:t> tras al menos </a:t>
            </a:r>
            <a:r>
              <a:rPr lang="es-ES" sz="2800" b="1" dirty="0"/>
              <a:t>6 bloques confirmados</a:t>
            </a:r>
            <a:r>
              <a:rPr lang="es-ES" sz="28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Fork</a:t>
            </a:r>
            <a:r>
              <a:rPr lang="es-ES" dirty="0" smtClean="0"/>
              <a:t> y confirmaciones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39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4920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6547104" y="691678"/>
            <a:ext cx="2600071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dirty="0" smtClean="0"/>
              <a:t>Bitcoins </a:t>
            </a:r>
            <a:r>
              <a:rPr lang="es-ES_tradnl" sz="2000" b="1" smtClean="0"/>
              <a:t>en circulación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Bitcoin en números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4</a:t>
            </a:fld>
            <a:endParaRPr lang="es-ES_tradnl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8" y="1339702"/>
            <a:ext cx="7557703" cy="43929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874" y="6028660"/>
            <a:ext cx="212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BlockchainInfo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7712" y="8485"/>
            <a:ext cx="6774533" cy="657632"/>
          </a:xfrm>
        </p:spPr>
        <p:txBody>
          <a:bodyPr/>
          <a:lstStyle/>
          <a:p>
            <a:r>
              <a:rPr lang="es-ES" dirty="0" smtClean="0"/>
              <a:t>Bitcoin </a:t>
            </a:r>
            <a:r>
              <a:rPr lang="es-ES" dirty="0" err="1" smtClean="0"/>
              <a:t>Fork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Pérdida de transacción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40</a:t>
            </a:fld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7" y="1466358"/>
            <a:ext cx="7214837" cy="271277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04584" y="4275658"/>
            <a:ext cx="2278696" cy="919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My Transaction</a:t>
            </a:r>
            <a:endParaRPr lang="en-GB" dirty="0"/>
          </a:p>
        </p:txBody>
      </p:sp>
      <p:cxnSp>
        <p:nvCxnSpPr>
          <p:cNvPr id="8" name="Straight Arrow Connector 7"/>
          <p:cNvCxnSpPr>
            <a:stCxn id="7" idx="7"/>
          </p:cNvCxnSpPr>
          <p:nvPr/>
        </p:nvCxnSpPr>
        <p:spPr>
          <a:xfrm flipV="1">
            <a:off x="3049573" y="3915608"/>
            <a:ext cx="781763" cy="494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776325" y="4589119"/>
            <a:ext cx="2696308" cy="115166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Branch discarder, transaction loss</a:t>
            </a:r>
            <a:endParaRPr lang="en-GB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5120640" y="4005404"/>
            <a:ext cx="1050550" cy="7523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989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Un </a:t>
            </a:r>
            <a:r>
              <a:rPr lang="es-ES" sz="2800" b="1" dirty="0"/>
              <a:t>problema</a:t>
            </a:r>
            <a:r>
              <a:rPr lang="es-ES" sz="2800" dirty="0"/>
              <a:t> ”</a:t>
            </a:r>
            <a:r>
              <a:rPr lang="es-ES" sz="2800" b="1" dirty="0"/>
              <a:t>clásico</a:t>
            </a:r>
            <a:r>
              <a:rPr lang="es-ES" sz="2800" dirty="0"/>
              <a:t>” en transacciones de dinero es </a:t>
            </a:r>
            <a:r>
              <a:rPr lang="es-ES" sz="2800" b="1" dirty="0"/>
              <a:t>evitar</a:t>
            </a:r>
            <a:r>
              <a:rPr lang="es-ES" sz="2800" dirty="0"/>
              <a:t> el “</a:t>
            </a:r>
            <a:r>
              <a:rPr lang="es-ES" sz="2800" dirty="0" err="1"/>
              <a:t>double</a:t>
            </a:r>
            <a:r>
              <a:rPr lang="es-ES" sz="2800" dirty="0"/>
              <a:t> </a:t>
            </a:r>
            <a:r>
              <a:rPr lang="es-ES" sz="2800" dirty="0" err="1"/>
              <a:t>spend</a:t>
            </a:r>
            <a:r>
              <a:rPr lang="es-ES" sz="2800" dirty="0"/>
              <a:t>” o </a:t>
            </a:r>
            <a:r>
              <a:rPr lang="es-ES" sz="2800" b="1" dirty="0"/>
              <a:t>doble gasto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No podemos permitir que el </a:t>
            </a:r>
            <a:r>
              <a:rPr lang="es-ES" sz="2800" b="1" dirty="0"/>
              <a:t>mismo</a:t>
            </a:r>
            <a:r>
              <a:rPr lang="es-ES" sz="2800" dirty="0"/>
              <a:t> </a:t>
            </a:r>
            <a:r>
              <a:rPr lang="es-ES" sz="2800" b="1" dirty="0"/>
              <a:t>dinero</a:t>
            </a:r>
            <a:r>
              <a:rPr lang="es-ES" sz="2800" dirty="0"/>
              <a:t> </a:t>
            </a:r>
            <a:r>
              <a:rPr lang="es-ES" sz="2800" b="1" dirty="0"/>
              <a:t>se</a:t>
            </a:r>
            <a:r>
              <a:rPr lang="es-ES" sz="2800" dirty="0"/>
              <a:t> </a:t>
            </a:r>
            <a:r>
              <a:rPr lang="es-ES" sz="2800" b="1" dirty="0"/>
              <a:t>gaste</a:t>
            </a:r>
            <a:r>
              <a:rPr lang="es-ES" sz="2800" dirty="0"/>
              <a:t> </a:t>
            </a:r>
            <a:r>
              <a:rPr lang="es-ES" sz="2800" b="1" dirty="0"/>
              <a:t>dos</a:t>
            </a:r>
            <a:r>
              <a:rPr lang="es-ES" sz="2800" dirty="0"/>
              <a:t> </a:t>
            </a:r>
            <a:r>
              <a:rPr lang="es-ES" sz="2800" b="1" dirty="0"/>
              <a:t>veces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Bitcoin</a:t>
            </a:r>
            <a:r>
              <a:rPr lang="es-ES" sz="2800" dirty="0"/>
              <a:t> </a:t>
            </a:r>
            <a:r>
              <a:rPr lang="es-ES" sz="2800" b="1" dirty="0"/>
              <a:t>previene</a:t>
            </a:r>
            <a:r>
              <a:rPr lang="es-ES" sz="2800" dirty="0"/>
              <a:t> esto </a:t>
            </a:r>
            <a:r>
              <a:rPr lang="es-ES" sz="2800" b="1" dirty="0"/>
              <a:t>comprobando</a:t>
            </a:r>
            <a:r>
              <a:rPr lang="es-ES" sz="2800" dirty="0"/>
              <a:t> siempre para cada </a:t>
            </a:r>
            <a:r>
              <a:rPr lang="es-ES" sz="2800" b="1" dirty="0"/>
              <a:t>transacción</a:t>
            </a:r>
            <a:r>
              <a:rPr lang="es-ES" sz="2800" dirty="0"/>
              <a:t> que la </a:t>
            </a:r>
            <a:r>
              <a:rPr lang="es-ES" sz="2800" b="1" dirty="0"/>
              <a:t>entrada</a:t>
            </a:r>
            <a:r>
              <a:rPr lang="es-ES" sz="2800" dirty="0"/>
              <a:t> no forma </a:t>
            </a:r>
            <a:r>
              <a:rPr lang="es-ES" sz="2800" b="1" dirty="0"/>
              <a:t>parte</a:t>
            </a:r>
            <a:r>
              <a:rPr lang="es-ES" sz="2800" dirty="0"/>
              <a:t> de </a:t>
            </a:r>
            <a:r>
              <a:rPr lang="es-ES" sz="2800" b="1" dirty="0"/>
              <a:t>ninguna</a:t>
            </a:r>
            <a:r>
              <a:rPr lang="es-ES" sz="2800" dirty="0"/>
              <a:t> otra </a:t>
            </a:r>
            <a:r>
              <a:rPr lang="es-ES" sz="2800" b="1" dirty="0"/>
              <a:t>transacción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Puede hacerlo porque el </a:t>
            </a:r>
            <a:r>
              <a:rPr lang="es-ES" sz="2800" b="1" dirty="0"/>
              <a:t>blockchain</a:t>
            </a:r>
            <a:r>
              <a:rPr lang="es-ES" sz="2800" dirty="0"/>
              <a:t> </a:t>
            </a:r>
            <a:r>
              <a:rPr lang="es-ES" sz="2800" b="1" dirty="0"/>
              <a:t>contiene</a:t>
            </a:r>
            <a:r>
              <a:rPr lang="es-ES" sz="2800" dirty="0"/>
              <a:t> </a:t>
            </a:r>
            <a:r>
              <a:rPr lang="es-ES" sz="2800" b="1" dirty="0"/>
              <a:t>todo</a:t>
            </a:r>
            <a:r>
              <a:rPr lang="es-ES" sz="2800" dirty="0"/>
              <a:t> el </a:t>
            </a:r>
            <a:r>
              <a:rPr lang="es-ES" sz="2800" b="1" dirty="0"/>
              <a:t>historial</a:t>
            </a:r>
            <a:r>
              <a:rPr lang="es-ES" sz="2800" dirty="0"/>
              <a:t> de transacciones.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 hace además </a:t>
            </a:r>
            <a:r>
              <a:rPr lang="es-ES" sz="2800" b="1" dirty="0"/>
              <a:t>sin</a:t>
            </a:r>
            <a:r>
              <a:rPr lang="es-ES" sz="2800" dirty="0"/>
              <a:t> </a:t>
            </a:r>
            <a:r>
              <a:rPr lang="es-ES" sz="2800" b="1" dirty="0"/>
              <a:t>nodos</a:t>
            </a:r>
            <a:r>
              <a:rPr lang="es-ES" sz="2800" dirty="0"/>
              <a:t> “</a:t>
            </a:r>
            <a:r>
              <a:rPr lang="es-ES" sz="2800" b="1" dirty="0"/>
              <a:t>maestros</a:t>
            </a:r>
            <a:r>
              <a:rPr lang="es-ES" sz="2800" dirty="0"/>
              <a:t>” </a:t>
            </a:r>
            <a:r>
              <a:rPr lang="es-ES" sz="2800" b="1" dirty="0"/>
              <a:t>o</a:t>
            </a:r>
            <a:r>
              <a:rPr lang="es-ES" sz="2800" dirty="0"/>
              <a:t> necesidad de </a:t>
            </a:r>
            <a:r>
              <a:rPr lang="es-ES" sz="2800" b="1" dirty="0"/>
              <a:t>confianza</a:t>
            </a:r>
            <a:r>
              <a:rPr lang="es-ES" sz="2800" dirty="0"/>
              <a:t> </a:t>
            </a:r>
            <a:r>
              <a:rPr lang="es-ES" sz="2800" b="1" dirty="0"/>
              <a:t>entre</a:t>
            </a:r>
            <a:r>
              <a:rPr lang="es-ES" sz="2800" dirty="0"/>
              <a:t> los </a:t>
            </a:r>
            <a:r>
              <a:rPr lang="es-ES" sz="2800" b="1" dirty="0"/>
              <a:t>miembros</a:t>
            </a:r>
            <a:r>
              <a:rPr lang="es-ES" sz="2800" dirty="0"/>
              <a:t> de la red.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err="1" smtClean="0"/>
              <a:t>Fork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“Doble gasto”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41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44299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 </a:t>
            </a:r>
            <a:r>
              <a:rPr lang="es-ES" sz="2800" b="1" dirty="0"/>
              <a:t>posible</a:t>
            </a:r>
            <a:r>
              <a:rPr lang="es-ES" sz="2800" dirty="0"/>
              <a:t> </a:t>
            </a:r>
            <a:r>
              <a:rPr lang="es-ES" sz="2800" b="1" dirty="0"/>
              <a:t>hacer</a:t>
            </a:r>
            <a:r>
              <a:rPr lang="es-ES" sz="2800" dirty="0"/>
              <a:t> “</a:t>
            </a:r>
            <a:r>
              <a:rPr lang="es-ES" sz="2800" b="1" dirty="0"/>
              <a:t>trampas</a:t>
            </a:r>
            <a:r>
              <a:rPr lang="es-ES" sz="2800" dirty="0"/>
              <a:t>” en Bitcoin para </a:t>
            </a:r>
            <a:r>
              <a:rPr lang="es-ES" sz="2800" b="1" dirty="0"/>
              <a:t>forzar</a:t>
            </a:r>
            <a:r>
              <a:rPr lang="es-ES" sz="2800" dirty="0"/>
              <a:t> un “</a:t>
            </a:r>
            <a:r>
              <a:rPr lang="es-ES" sz="2800" b="1" dirty="0" err="1"/>
              <a:t>double</a:t>
            </a:r>
            <a:r>
              <a:rPr lang="es-ES" sz="2800" b="1" dirty="0"/>
              <a:t> </a:t>
            </a:r>
            <a:r>
              <a:rPr lang="es-ES" sz="2800" b="1" dirty="0" err="1"/>
              <a:t>spend</a:t>
            </a:r>
            <a:r>
              <a:rPr lang="es-ES" sz="28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ello tendría que </a:t>
            </a:r>
            <a:r>
              <a:rPr lang="es-ES" sz="2800" b="1" dirty="0"/>
              <a:t>realizar</a:t>
            </a:r>
            <a:r>
              <a:rPr lang="es-ES" sz="2800" dirty="0"/>
              <a:t> </a:t>
            </a:r>
            <a:r>
              <a:rPr lang="es-ES" sz="2800" b="1" dirty="0"/>
              <a:t>una</a:t>
            </a:r>
            <a:r>
              <a:rPr lang="es-ES" sz="2800" dirty="0"/>
              <a:t> </a:t>
            </a:r>
            <a:r>
              <a:rPr lang="es-ES" sz="2800" b="1" dirty="0"/>
              <a:t>transacción</a:t>
            </a:r>
            <a:r>
              <a:rPr lang="es-ES" sz="2800" dirty="0"/>
              <a:t> primero.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Después comenzaría a </a:t>
            </a:r>
            <a:r>
              <a:rPr lang="es-ES" sz="2800" b="1" dirty="0"/>
              <a:t>crear</a:t>
            </a:r>
            <a:r>
              <a:rPr lang="es-ES" sz="2800" dirty="0"/>
              <a:t> </a:t>
            </a:r>
            <a:r>
              <a:rPr lang="es-ES" sz="2800" b="1" dirty="0"/>
              <a:t>mi</a:t>
            </a:r>
            <a:r>
              <a:rPr lang="es-ES" sz="2800" dirty="0"/>
              <a:t> </a:t>
            </a:r>
            <a:r>
              <a:rPr lang="es-ES" sz="2800" b="1" dirty="0"/>
              <a:t>propia</a:t>
            </a:r>
            <a:r>
              <a:rPr lang="es-ES" sz="2800" dirty="0"/>
              <a:t> </a:t>
            </a:r>
            <a:r>
              <a:rPr lang="es-ES" sz="2800" b="1" dirty="0"/>
              <a:t>rama</a:t>
            </a:r>
            <a:r>
              <a:rPr lang="es-ES" sz="2800" dirty="0"/>
              <a:t> donde la </a:t>
            </a:r>
            <a:r>
              <a:rPr lang="es-ES" sz="2800" b="1" dirty="0"/>
              <a:t>transacción</a:t>
            </a:r>
            <a:r>
              <a:rPr lang="es-ES" sz="2800" dirty="0"/>
              <a:t> </a:t>
            </a:r>
            <a:r>
              <a:rPr lang="es-ES" sz="2800" b="1" dirty="0"/>
              <a:t>no</a:t>
            </a:r>
            <a:r>
              <a:rPr lang="es-ES" sz="2800" dirty="0"/>
              <a:t> se ha </a:t>
            </a:r>
            <a:r>
              <a:rPr lang="es-ES" sz="2800" b="1" dirty="0"/>
              <a:t>realizado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soy </a:t>
            </a:r>
            <a:r>
              <a:rPr lang="es-ES" sz="2800" b="1" dirty="0"/>
              <a:t>mas</a:t>
            </a:r>
            <a:r>
              <a:rPr lang="es-ES" sz="2800" dirty="0"/>
              <a:t> “</a:t>
            </a:r>
            <a:r>
              <a:rPr lang="es-ES" sz="2800" b="1" dirty="0"/>
              <a:t>rápido</a:t>
            </a:r>
            <a:r>
              <a:rPr lang="es-ES" sz="2800" dirty="0"/>
              <a:t>” </a:t>
            </a:r>
            <a:r>
              <a:rPr lang="es-ES" sz="2800" b="1" dirty="0"/>
              <a:t>resolviendo</a:t>
            </a:r>
            <a:r>
              <a:rPr lang="es-ES" sz="2800" dirty="0"/>
              <a:t> </a:t>
            </a:r>
            <a:r>
              <a:rPr lang="es-ES" sz="2800" b="1" dirty="0"/>
              <a:t>bloques</a:t>
            </a:r>
            <a:r>
              <a:rPr lang="es-ES" sz="2800" dirty="0"/>
              <a:t> </a:t>
            </a:r>
            <a:r>
              <a:rPr lang="es-ES" sz="2800" b="1" dirty="0"/>
              <a:t>que</a:t>
            </a:r>
            <a:r>
              <a:rPr lang="es-ES" sz="2800" dirty="0"/>
              <a:t> </a:t>
            </a:r>
            <a:r>
              <a:rPr lang="es-ES" sz="2800" b="1" dirty="0"/>
              <a:t>el</a:t>
            </a:r>
            <a:r>
              <a:rPr lang="es-ES" sz="2800" dirty="0"/>
              <a:t> </a:t>
            </a:r>
            <a:r>
              <a:rPr lang="es-ES" sz="2800" b="1" dirty="0"/>
              <a:t>resto</a:t>
            </a:r>
            <a:r>
              <a:rPr lang="es-ES" sz="2800" dirty="0"/>
              <a:t> de la </a:t>
            </a:r>
            <a:r>
              <a:rPr lang="es-ES" sz="2800" b="1" dirty="0"/>
              <a:t>red</a:t>
            </a:r>
            <a:r>
              <a:rPr lang="es-ES" sz="2800" dirty="0"/>
              <a:t>, puedo conseguir que mi rama sea la mas larga.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Eventualmente</a:t>
            </a:r>
            <a:r>
              <a:rPr lang="es-ES" sz="2800" dirty="0"/>
              <a:t> mi </a:t>
            </a:r>
            <a:r>
              <a:rPr lang="es-ES" sz="2800" b="1" dirty="0"/>
              <a:t>rama</a:t>
            </a:r>
            <a:r>
              <a:rPr lang="es-ES" sz="2800" dirty="0"/>
              <a:t> se </a:t>
            </a:r>
            <a:r>
              <a:rPr lang="es-ES" sz="2800" b="1" dirty="0"/>
              <a:t>convertirá</a:t>
            </a:r>
            <a:r>
              <a:rPr lang="es-ES" sz="2800" dirty="0"/>
              <a:t> en la rama “</a:t>
            </a:r>
            <a:r>
              <a:rPr lang="es-ES" sz="2800" b="1" dirty="0"/>
              <a:t>maestra</a:t>
            </a:r>
            <a:r>
              <a:rPr lang="es-ES" sz="2800" dirty="0"/>
              <a:t>” del blockchain.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Haciendo trampas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42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57183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Haciendo trampas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43</a:t>
            </a:fld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34" y="1331268"/>
            <a:ext cx="6850634" cy="45190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1762" y="5945003"/>
            <a:ext cx="2881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</a:rPr>
              <a:t>Fuente: </a:t>
            </a:r>
            <a:r>
              <a:rPr lang="en-GB" dirty="0" err="1" smtClean="0">
                <a:solidFill>
                  <a:srgbClr val="7F8C8D"/>
                </a:solidFill>
                <a:hlinkClick r:id="rId3"/>
              </a:rPr>
              <a:t>ImponderableThings</a:t>
            </a:r>
            <a:endParaRPr lang="en-GB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96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Cuando mi rama “gane”, la transacción habrá desaparecido y aún tendré el dinero. 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Únicamente</a:t>
            </a:r>
            <a:r>
              <a:rPr lang="es-ES" sz="2800" dirty="0"/>
              <a:t> me </a:t>
            </a:r>
            <a:r>
              <a:rPr lang="es-ES" sz="2800" b="1" dirty="0"/>
              <a:t>sirve</a:t>
            </a:r>
            <a:r>
              <a:rPr lang="es-ES" sz="2800" dirty="0"/>
              <a:t> </a:t>
            </a:r>
            <a:r>
              <a:rPr lang="es-ES" sz="2800" b="1" dirty="0"/>
              <a:t>si</a:t>
            </a:r>
            <a:r>
              <a:rPr lang="es-ES" sz="2800" dirty="0"/>
              <a:t> ese </a:t>
            </a:r>
            <a:r>
              <a:rPr lang="es-ES" sz="2800" b="1" dirty="0"/>
              <a:t>dinero</a:t>
            </a:r>
            <a:r>
              <a:rPr lang="es-ES" sz="2800" dirty="0"/>
              <a:t> ya lo he </a:t>
            </a:r>
            <a:r>
              <a:rPr lang="es-ES" sz="2800" b="1" dirty="0"/>
              <a:t>cambiado</a:t>
            </a:r>
            <a:r>
              <a:rPr lang="es-ES" sz="2800" dirty="0"/>
              <a:t> por algún </a:t>
            </a:r>
            <a:r>
              <a:rPr lang="es-ES" sz="2800" b="1" dirty="0"/>
              <a:t>bien</a:t>
            </a:r>
            <a:r>
              <a:rPr lang="es-ES" sz="2800" dirty="0"/>
              <a:t> </a:t>
            </a:r>
            <a:r>
              <a:rPr lang="es-ES" sz="2800" b="1" dirty="0"/>
              <a:t>o dinero real</a:t>
            </a:r>
            <a:r>
              <a:rPr lang="es-ES" sz="2800" dirty="0"/>
              <a:t>, en otro caso no estoy ganando nada ya que </a:t>
            </a:r>
            <a:r>
              <a:rPr lang="es-ES" sz="2800" b="1" dirty="0"/>
              <a:t>la</a:t>
            </a:r>
            <a:r>
              <a:rPr lang="es-ES" sz="2800" dirty="0"/>
              <a:t> </a:t>
            </a:r>
            <a:r>
              <a:rPr lang="es-ES" sz="2800" b="1" dirty="0"/>
              <a:t>nueva</a:t>
            </a:r>
            <a:r>
              <a:rPr lang="es-ES" sz="2800" dirty="0"/>
              <a:t> </a:t>
            </a:r>
            <a:r>
              <a:rPr lang="es-ES" sz="2800" b="1" dirty="0"/>
              <a:t>rama</a:t>
            </a:r>
            <a:r>
              <a:rPr lang="es-ES" sz="2800" dirty="0"/>
              <a:t> </a:t>
            </a:r>
            <a:r>
              <a:rPr lang="es-ES" sz="2800" b="1" dirty="0"/>
              <a:t>es</a:t>
            </a:r>
            <a:r>
              <a:rPr lang="es-ES" sz="2800" dirty="0"/>
              <a:t> </a:t>
            </a:r>
            <a:r>
              <a:rPr lang="es-ES" sz="2800" b="1" dirty="0"/>
              <a:t>correcta</a:t>
            </a:r>
            <a:r>
              <a:rPr lang="es-ES" sz="2800" dirty="0"/>
              <a:t> y </a:t>
            </a:r>
            <a:r>
              <a:rPr lang="es-ES" sz="2800" b="1" dirty="0"/>
              <a:t>no</a:t>
            </a:r>
            <a:r>
              <a:rPr lang="es-ES" sz="2800" dirty="0"/>
              <a:t> hay “</a:t>
            </a:r>
            <a:r>
              <a:rPr lang="es-ES" sz="2800" b="1" dirty="0" err="1"/>
              <a:t>double</a:t>
            </a:r>
            <a:r>
              <a:rPr lang="es-ES" sz="2800" b="1" dirty="0"/>
              <a:t> </a:t>
            </a:r>
            <a:r>
              <a:rPr lang="es-ES" sz="2800" b="1" dirty="0" err="1"/>
              <a:t>spend</a:t>
            </a:r>
            <a:r>
              <a:rPr lang="es-ES" sz="28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potencia</a:t>
            </a:r>
            <a:r>
              <a:rPr lang="es-ES" sz="2800" dirty="0"/>
              <a:t> </a:t>
            </a:r>
            <a:r>
              <a:rPr lang="es-ES" sz="2800" b="1" dirty="0"/>
              <a:t>computacional</a:t>
            </a:r>
            <a:r>
              <a:rPr lang="es-ES" sz="2800" dirty="0"/>
              <a:t> </a:t>
            </a:r>
            <a:r>
              <a:rPr lang="es-ES" sz="2800" b="1" dirty="0"/>
              <a:t>necesaria</a:t>
            </a:r>
            <a:r>
              <a:rPr lang="es-ES" sz="2800" dirty="0"/>
              <a:t> es “</a:t>
            </a:r>
            <a:r>
              <a:rPr lang="es-ES" sz="2800" b="1" dirty="0"/>
              <a:t>enorme</a:t>
            </a:r>
            <a:r>
              <a:rPr lang="es-ES" sz="2800" dirty="0"/>
              <a:t>” y por tanto al coste lo hace </a:t>
            </a:r>
            <a:r>
              <a:rPr lang="es-ES" sz="2800" b="1" dirty="0"/>
              <a:t>inviable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Ahora mismo la </a:t>
            </a:r>
            <a:r>
              <a:rPr lang="es-ES" sz="2800" b="1" dirty="0"/>
              <a:t>potencia</a:t>
            </a:r>
            <a:r>
              <a:rPr lang="es-ES" sz="2800" dirty="0"/>
              <a:t> </a:t>
            </a:r>
            <a:r>
              <a:rPr lang="es-ES" sz="2800" b="1" dirty="0"/>
              <a:t>computacional</a:t>
            </a:r>
            <a:r>
              <a:rPr lang="es-ES" sz="2800" dirty="0"/>
              <a:t> de toda la </a:t>
            </a:r>
            <a:r>
              <a:rPr lang="es-ES" sz="2800" b="1" dirty="0"/>
              <a:t>red</a:t>
            </a:r>
            <a:r>
              <a:rPr lang="es-ES" sz="2800" dirty="0"/>
              <a:t> </a:t>
            </a:r>
            <a:r>
              <a:rPr lang="es-ES" sz="2800" b="1" dirty="0" smtClean="0"/>
              <a:t>Bitcoin</a:t>
            </a:r>
            <a:r>
              <a:rPr lang="es-ES" sz="2800" dirty="0" smtClean="0"/>
              <a:t> es </a:t>
            </a:r>
            <a:r>
              <a:rPr lang="es-ES" sz="2800" dirty="0"/>
              <a:t>de 525 PH/s, </a:t>
            </a:r>
            <a:r>
              <a:rPr lang="es-ES" sz="2800" b="1" dirty="0"/>
              <a:t>525</a:t>
            </a:r>
            <a:r>
              <a:rPr lang="es-ES" sz="2800" dirty="0"/>
              <a:t> </a:t>
            </a:r>
            <a:r>
              <a:rPr lang="es-ES" sz="2800" b="1" dirty="0"/>
              <a:t>veces</a:t>
            </a:r>
            <a:r>
              <a:rPr lang="es-ES" sz="2800" dirty="0"/>
              <a:t> </a:t>
            </a:r>
            <a:r>
              <a:rPr lang="es-ES" sz="2800" b="1" dirty="0"/>
              <a:t>mas</a:t>
            </a:r>
            <a:r>
              <a:rPr lang="es-ES" sz="2800" dirty="0"/>
              <a:t> que todas las máquinas de </a:t>
            </a:r>
            <a:r>
              <a:rPr lang="es-ES" sz="2800" b="1" dirty="0"/>
              <a:t>Google</a:t>
            </a:r>
            <a:r>
              <a:rPr lang="es-ES" sz="2800" dirty="0"/>
              <a:t>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Haciendo trampas - Limitaciones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44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50632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 lnSpcReduction="2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Los </a:t>
            </a:r>
            <a:r>
              <a:rPr lang="es-ES" sz="2800" b="1" dirty="0"/>
              <a:t>mineros</a:t>
            </a:r>
            <a:r>
              <a:rPr lang="es-ES" sz="2800" dirty="0"/>
              <a:t> son </a:t>
            </a:r>
            <a:r>
              <a:rPr lang="es-ES" sz="2800" b="1" dirty="0"/>
              <a:t>fundamentales</a:t>
            </a:r>
            <a:r>
              <a:rPr lang="es-ES" sz="2800" dirty="0"/>
              <a:t> para la red de </a:t>
            </a:r>
            <a:r>
              <a:rPr lang="es-ES" sz="2800" dirty="0" err="1"/>
              <a:t>bitcoin</a:t>
            </a:r>
            <a:r>
              <a:rPr lang="es-ES" sz="2800" dirty="0"/>
              <a:t>, sin ellos no hay “</a:t>
            </a:r>
            <a:r>
              <a:rPr lang="es-ES" sz="2800" b="1" dirty="0" err="1"/>
              <a:t>proof</a:t>
            </a:r>
            <a:r>
              <a:rPr lang="es-ES" sz="2800" b="1" dirty="0"/>
              <a:t> of </a:t>
            </a:r>
            <a:r>
              <a:rPr lang="es-ES" sz="2800" b="1" dirty="0" err="1"/>
              <a:t>work</a:t>
            </a:r>
            <a:r>
              <a:rPr lang="es-ES" sz="2800" dirty="0"/>
              <a:t>” y por tanto no hay “</a:t>
            </a:r>
            <a:r>
              <a:rPr lang="es-ES" sz="2800" b="1" dirty="0"/>
              <a:t>consenso</a:t>
            </a:r>
            <a:r>
              <a:rPr lang="es-ES" sz="28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Cualquiera</a:t>
            </a:r>
            <a:r>
              <a:rPr lang="es-ES" sz="2800" dirty="0"/>
              <a:t> </a:t>
            </a:r>
            <a:r>
              <a:rPr lang="es-ES" sz="2800" b="1" dirty="0"/>
              <a:t>puede</a:t>
            </a:r>
            <a:r>
              <a:rPr lang="es-ES" sz="2800" dirty="0"/>
              <a:t> </a:t>
            </a:r>
            <a:r>
              <a:rPr lang="es-ES" sz="2800" b="1" dirty="0"/>
              <a:t>crear</a:t>
            </a:r>
            <a:r>
              <a:rPr lang="es-ES" sz="2800" dirty="0"/>
              <a:t> un nodo “</a:t>
            </a:r>
            <a:r>
              <a:rPr lang="es-ES" sz="2800" b="1" dirty="0" smtClean="0"/>
              <a:t>minero</a:t>
            </a:r>
            <a:r>
              <a:rPr lang="es-ES" sz="2800" dirty="0" smtClean="0"/>
              <a:t>” </a:t>
            </a:r>
            <a:r>
              <a:rPr lang="es-ES" sz="2800" dirty="0"/>
              <a:t>y ponerlo en la red.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</a:t>
            </a:r>
            <a:r>
              <a:rPr lang="es-ES" sz="2800" b="1" dirty="0"/>
              <a:t>minar</a:t>
            </a:r>
            <a:r>
              <a:rPr lang="es-ES" sz="2800" dirty="0"/>
              <a:t> hace falta realizar </a:t>
            </a:r>
            <a:r>
              <a:rPr lang="es-ES" sz="2800" b="1" dirty="0"/>
              <a:t>cálculos</a:t>
            </a:r>
            <a:r>
              <a:rPr lang="es-ES" sz="2800" dirty="0"/>
              <a:t>, lo que </a:t>
            </a:r>
            <a:r>
              <a:rPr lang="es-ES" sz="2800" b="1" dirty="0"/>
              <a:t>implica</a:t>
            </a:r>
            <a:r>
              <a:rPr lang="es-ES" sz="2800" dirty="0"/>
              <a:t>: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Coste de uso de red para recibir transacciones y enviar los bloques.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Coste de hardware para las máquinas de cálculo.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Coste de electricidad para mantener todo funcionando.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el </a:t>
            </a:r>
            <a:r>
              <a:rPr lang="es-ES" sz="2800" b="1" dirty="0"/>
              <a:t>coste</a:t>
            </a:r>
            <a:r>
              <a:rPr lang="es-ES" sz="2800" dirty="0"/>
              <a:t> es </a:t>
            </a:r>
            <a:r>
              <a:rPr lang="es-ES" sz="2800" b="1" dirty="0"/>
              <a:t>alto</a:t>
            </a:r>
            <a:r>
              <a:rPr lang="mr-IN" sz="2800" dirty="0"/>
              <a:t>…</a:t>
            </a:r>
            <a:r>
              <a:rPr lang="es-ES" sz="2800" dirty="0"/>
              <a:t> ¿</a:t>
            </a:r>
            <a:r>
              <a:rPr lang="es-ES" sz="2800" b="1" dirty="0"/>
              <a:t>cómo</a:t>
            </a:r>
            <a:r>
              <a:rPr lang="es-ES" sz="2800" dirty="0"/>
              <a:t> se </a:t>
            </a:r>
            <a:r>
              <a:rPr lang="es-ES" sz="2800" b="1" dirty="0"/>
              <a:t>recompensa</a:t>
            </a:r>
            <a:r>
              <a:rPr lang="es-ES" sz="2800" dirty="0"/>
              <a:t> a los “</a:t>
            </a:r>
            <a:r>
              <a:rPr lang="es-ES" sz="2800" b="1" dirty="0" smtClean="0"/>
              <a:t>mineros</a:t>
            </a:r>
            <a:r>
              <a:rPr lang="es-ES" sz="2800" dirty="0"/>
              <a:t>” para que sigan haciendo su trabajo? </a:t>
            </a:r>
            <a:r>
              <a:rPr lang="es-ES" sz="2800" b="1" dirty="0"/>
              <a:t>Con</a:t>
            </a:r>
            <a:r>
              <a:rPr lang="es-ES" sz="2800" dirty="0"/>
              <a:t> dinero de la red (</a:t>
            </a:r>
            <a:r>
              <a:rPr lang="es-ES" sz="2800" b="1" dirty="0" err="1"/>
              <a:t>bitcoins</a:t>
            </a:r>
            <a:r>
              <a:rPr lang="es-ES" sz="2800" dirty="0" smtClean="0"/>
              <a:t>)</a:t>
            </a:r>
            <a:endParaRPr lang="es-ES" sz="28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Los  mineros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45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70657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Los </a:t>
            </a:r>
            <a:r>
              <a:rPr lang="es-ES" sz="2800" b="1" dirty="0"/>
              <a:t>mineros</a:t>
            </a:r>
            <a:r>
              <a:rPr lang="es-ES" sz="2800" dirty="0"/>
              <a:t> “</a:t>
            </a:r>
            <a:r>
              <a:rPr lang="es-ES" sz="2800" b="1" dirty="0"/>
              <a:t>ganan</a:t>
            </a:r>
            <a:r>
              <a:rPr lang="es-ES" sz="2800" dirty="0"/>
              <a:t> </a:t>
            </a:r>
            <a:r>
              <a:rPr lang="es-ES" sz="2800" b="1" dirty="0"/>
              <a:t>dinero</a:t>
            </a:r>
            <a:r>
              <a:rPr lang="es-ES" sz="2800" dirty="0"/>
              <a:t>” cada vez que “</a:t>
            </a:r>
            <a:r>
              <a:rPr lang="es-ES" sz="2800" b="1" dirty="0"/>
              <a:t>minan</a:t>
            </a:r>
            <a:r>
              <a:rPr lang="es-ES" sz="2800" dirty="0"/>
              <a:t> un </a:t>
            </a:r>
            <a:r>
              <a:rPr lang="es-ES" sz="2800" b="1" dirty="0"/>
              <a:t>bloque</a:t>
            </a:r>
            <a:r>
              <a:rPr lang="es-ES" sz="2800" dirty="0"/>
              <a:t>” y ese bloque pasa a ser parte del blockchain. Es decir </a:t>
            </a:r>
            <a:r>
              <a:rPr lang="es-ES" sz="2800" b="1" dirty="0" smtClean="0"/>
              <a:t>si</a:t>
            </a:r>
            <a:r>
              <a:rPr lang="es-ES" sz="2800" dirty="0" smtClean="0"/>
              <a:t> </a:t>
            </a:r>
            <a:r>
              <a:rPr lang="es-ES" sz="2800" b="1" dirty="0" smtClean="0"/>
              <a:t>son</a:t>
            </a:r>
            <a:r>
              <a:rPr lang="es-ES" sz="2800" dirty="0" smtClean="0"/>
              <a:t> </a:t>
            </a:r>
            <a:r>
              <a:rPr lang="es-ES" sz="2800" b="1" dirty="0"/>
              <a:t>los</a:t>
            </a:r>
            <a:r>
              <a:rPr lang="es-ES" sz="2800" dirty="0"/>
              <a:t> “</a:t>
            </a:r>
            <a:r>
              <a:rPr lang="es-ES" sz="2800" b="1" dirty="0"/>
              <a:t>primeros</a:t>
            </a:r>
            <a:r>
              <a:rPr lang="es-ES" sz="2800" dirty="0"/>
              <a:t>” en minarlo.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Todos </a:t>
            </a:r>
            <a:r>
              <a:rPr lang="es-ES" sz="2800" b="1" dirty="0"/>
              <a:t>los</a:t>
            </a:r>
            <a:r>
              <a:rPr lang="es-ES" sz="2800" dirty="0"/>
              <a:t> “</a:t>
            </a:r>
            <a:r>
              <a:rPr lang="es-ES" sz="2800" b="1" dirty="0" err="1"/>
              <a:t>transaction</a:t>
            </a:r>
            <a:r>
              <a:rPr lang="es-ES" sz="2800" b="1" dirty="0"/>
              <a:t> fees</a:t>
            </a:r>
            <a:r>
              <a:rPr lang="es-ES" sz="2800" dirty="0"/>
              <a:t>” de cada transacción </a:t>
            </a:r>
            <a:r>
              <a:rPr lang="es-ES" sz="2800" b="1" dirty="0"/>
              <a:t>se</a:t>
            </a:r>
            <a:r>
              <a:rPr lang="es-ES" sz="2800" dirty="0"/>
              <a:t> </a:t>
            </a:r>
            <a:r>
              <a:rPr lang="es-ES" sz="2800" b="1" dirty="0"/>
              <a:t>asignan</a:t>
            </a:r>
            <a:r>
              <a:rPr lang="es-ES" sz="2800" dirty="0"/>
              <a:t> </a:t>
            </a:r>
            <a:r>
              <a:rPr lang="es-ES" sz="2800" b="1" dirty="0"/>
              <a:t>al</a:t>
            </a:r>
            <a:r>
              <a:rPr lang="es-ES" sz="2800" dirty="0"/>
              <a:t> </a:t>
            </a:r>
            <a:r>
              <a:rPr lang="es-ES" sz="2800" b="1" dirty="0"/>
              <a:t>minero</a:t>
            </a:r>
            <a:r>
              <a:rPr lang="es-ES" sz="2800" dirty="0"/>
              <a:t> (realmente el minero crea transacciones donde se asigna estas comisiones</a:t>
            </a:r>
            <a:r>
              <a:rPr lang="es-ES" sz="2800" dirty="0" smtClean="0"/>
              <a:t>)</a:t>
            </a:r>
            <a:endParaRPr lang="es-ES" sz="2800" dirty="0"/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Si no incluimos un “</a:t>
            </a:r>
            <a:r>
              <a:rPr lang="es-ES" sz="2800" b="1" dirty="0" err="1"/>
              <a:t>transaction</a:t>
            </a:r>
            <a:r>
              <a:rPr lang="es-ES" sz="2800" b="1" dirty="0"/>
              <a:t> </a:t>
            </a:r>
            <a:r>
              <a:rPr lang="es-ES" sz="2800" b="1" dirty="0" err="1"/>
              <a:t>fee</a:t>
            </a:r>
            <a:r>
              <a:rPr lang="es-ES" sz="2800" b="1" dirty="0"/>
              <a:t>” el minero probablemente ignore nuestra transacción.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Además cada vez que se </a:t>
            </a:r>
            <a:r>
              <a:rPr lang="es-ES" sz="2800" b="1" dirty="0"/>
              <a:t>mina</a:t>
            </a:r>
            <a:r>
              <a:rPr lang="es-ES" sz="2800" dirty="0"/>
              <a:t> un </a:t>
            </a:r>
            <a:r>
              <a:rPr lang="es-ES" sz="2800" b="1" dirty="0"/>
              <a:t>bloque</a:t>
            </a:r>
            <a:r>
              <a:rPr lang="es-ES" sz="2800" dirty="0"/>
              <a:t> se </a:t>
            </a:r>
            <a:r>
              <a:rPr lang="es-ES" sz="2800" b="1" dirty="0"/>
              <a:t>genera</a:t>
            </a:r>
            <a:r>
              <a:rPr lang="es-ES" sz="2800" dirty="0"/>
              <a:t> “</a:t>
            </a:r>
            <a:r>
              <a:rPr lang="es-ES" sz="2800" b="1" dirty="0"/>
              <a:t>nuevo dinero</a:t>
            </a:r>
            <a:r>
              <a:rPr lang="es-ES" sz="2800" dirty="0"/>
              <a:t>” que también se asigna al minero que ha minado el bloque.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Compensando a los mineros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46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47016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Cada vez que se “</a:t>
            </a:r>
            <a:r>
              <a:rPr lang="es-ES" sz="2800" b="1" dirty="0"/>
              <a:t>mina</a:t>
            </a:r>
            <a:r>
              <a:rPr lang="es-ES" sz="2800" dirty="0"/>
              <a:t>” un </a:t>
            </a:r>
            <a:r>
              <a:rPr lang="es-ES" sz="2800" b="1" dirty="0"/>
              <a:t>bloque</a:t>
            </a:r>
            <a:r>
              <a:rPr lang="es-ES" sz="2800" dirty="0"/>
              <a:t> sea </a:t>
            </a:r>
            <a:r>
              <a:rPr lang="es-ES" sz="2800" b="1" dirty="0"/>
              <a:t>crean</a:t>
            </a:r>
            <a:r>
              <a:rPr lang="es-ES" sz="2800" dirty="0"/>
              <a:t> </a:t>
            </a:r>
            <a:r>
              <a:rPr lang="es-ES" sz="2800" b="1" dirty="0"/>
              <a:t>nuevos</a:t>
            </a:r>
            <a:r>
              <a:rPr lang="es-ES" sz="2800" dirty="0"/>
              <a:t> </a:t>
            </a:r>
            <a:r>
              <a:rPr lang="es-ES" sz="2800" b="1" dirty="0"/>
              <a:t>bitcoins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cantidad</a:t>
            </a:r>
            <a:r>
              <a:rPr lang="es-ES" sz="2800" dirty="0"/>
              <a:t> viene dada por el algoritmo y </a:t>
            </a:r>
            <a:r>
              <a:rPr lang="es-ES" sz="2800" b="1" dirty="0"/>
              <a:t>se</a:t>
            </a:r>
            <a:r>
              <a:rPr lang="es-ES" sz="2800" dirty="0"/>
              <a:t> </a:t>
            </a:r>
            <a:r>
              <a:rPr lang="es-ES" sz="2800" b="1" dirty="0"/>
              <a:t>reduce</a:t>
            </a:r>
            <a:r>
              <a:rPr lang="es-ES" sz="2800" dirty="0"/>
              <a:t> con el </a:t>
            </a:r>
            <a:r>
              <a:rPr lang="es-ES" sz="2800" b="1" dirty="0"/>
              <a:t>tiempo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Llegados a </a:t>
            </a:r>
            <a:r>
              <a:rPr lang="es-ES" sz="2800" b="1" dirty="0"/>
              <a:t>21</a:t>
            </a:r>
            <a:r>
              <a:rPr lang="es-ES" sz="2800" dirty="0"/>
              <a:t> </a:t>
            </a:r>
            <a:r>
              <a:rPr lang="es-ES" sz="2800" b="1" dirty="0"/>
              <a:t>millones</a:t>
            </a:r>
            <a:r>
              <a:rPr lang="es-ES" sz="2800" dirty="0"/>
              <a:t> de </a:t>
            </a:r>
            <a:r>
              <a:rPr lang="es-ES" sz="2800" b="1" dirty="0"/>
              <a:t>bitcoins</a:t>
            </a:r>
            <a:r>
              <a:rPr lang="es-ES" sz="2800" dirty="0"/>
              <a:t> ya no se generará dinero nuevo.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 partir de ese punto los minero únicamente ganan dinero con las ”</a:t>
            </a:r>
            <a:r>
              <a:rPr lang="es-ES" sz="2800" dirty="0" err="1"/>
              <a:t>transaction</a:t>
            </a:r>
            <a:r>
              <a:rPr lang="es-ES" sz="2800" dirty="0"/>
              <a:t> </a:t>
            </a:r>
            <a:r>
              <a:rPr lang="es-ES" sz="2800" dirty="0" err="1"/>
              <a:t>fees</a:t>
            </a:r>
            <a:r>
              <a:rPr lang="es-ES" sz="2800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primer bloque “</a:t>
            </a:r>
            <a:r>
              <a:rPr lang="es-ES" sz="2800" b="1" dirty="0"/>
              <a:t>bloque génesis</a:t>
            </a:r>
            <a:r>
              <a:rPr lang="es-ES" sz="2800" dirty="0"/>
              <a:t>” </a:t>
            </a:r>
            <a:r>
              <a:rPr lang="es-ES" sz="2800" b="1" dirty="0"/>
              <a:t>se creó a mano</a:t>
            </a:r>
            <a:r>
              <a:rPr lang="es-ES" sz="2800" dirty="0"/>
              <a:t> y es la </a:t>
            </a:r>
            <a:r>
              <a:rPr lang="es-ES" sz="2800" b="1" dirty="0"/>
              <a:t>base</a:t>
            </a:r>
            <a:r>
              <a:rPr lang="es-ES" sz="2800" dirty="0"/>
              <a:t> de </a:t>
            </a:r>
            <a:r>
              <a:rPr lang="es-ES" sz="2800" b="1" dirty="0"/>
              <a:t>toda</a:t>
            </a:r>
            <a:r>
              <a:rPr lang="es-ES" sz="2800" dirty="0"/>
              <a:t> la </a:t>
            </a:r>
            <a:r>
              <a:rPr lang="es-ES" sz="2800" b="1" dirty="0"/>
              <a:t>cadena</a:t>
            </a:r>
            <a:r>
              <a:rPr lang="es-ES" sz="2800" dirty="0"/>
              <a:t> y toda la generación de bitcoins.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Creando dinero nuevo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47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6950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 lnSpcReduction="2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Pidiendo a alguien que tenga que me haga una transferencia.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Generalmente se intercambian bitcoins por algún bien o servicio.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Por ejemplo puedo comprar un coche o un café con bitcoins.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Minando bloques.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A día de hoy es muy complicado si no se tiene ”hardware especializado”.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Comprándolos con dinero “real”.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Existen mercados de intercambio de divisas que permiten comprar y vender bitcoins con dinero real.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Como en cualquier otra moneda hay un “tipo de cambio” que se va modificando a lo largo del día.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¿Cómo obtengo bitcoins?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48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544332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fontScale="92500"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No</a:t>
            </a:r>
            <a:r>
              <a:rPr lang="es-ES" sz="2800" dirty="0"/>
              <a:t> puedo estar </a:t>
            </a:r>
            <a:r>
              <a:rPr lang="es-ES" sz="2800" b="1" dirty="0"/>
              <a:t>100%</a:t>
            </a:r>
            <a:r>
              <a:rPr lang="es-ES" sz="2800" dirty="0"/>
              <a:t> </a:t>
            </a:r>
            <a:r>
              <a:rPr lang="es-ES" sz="2800" b="1" dirty="0"/>
              <a:t>seguro</a:t>
            </a:r>
            <a:r>
              <a:rPr lang="es-ES" sz="2800" dirty="0"/>
              <a:t> de una </a:t>
            </a:r>
            <a:r>
              <a:rPr lang="es-ES" sz="2800" b="1" dirty="0"/>
              <a:t>transacción</a:t>
            </a:r>
            <a:r>
              <a:rPr lang="es-ES" sz="2800" dirty="0"/>
              <a:t> hasta que no hay </a:t>
            </a:r>
            <a:r>
              <a:rPr lang="es-ES" sz="2800" b="1" dirty="0"/>
              <a:t>al menos 6 confirmaciones</a:t>
            </a:r>
            <a:r>
              <a:rPr lang="es-ES" sz="2800" dirty="0"/>
              <a:t>. Esto requiere aproximadamente </a:t>
            </a:r>
            <a:r>
              <a:rPr lang="es-ES" sz="2800" b="1" dirty="0"/>
              <a:t>1 hora</a:t>
            </a:r>
            <a:r>
              <a:rPr lang="es-ES" sz="28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no espero este tiempo la </a:t>
            </a:r>
            <a:r>
              <a:rPr lang="es-ES" sz="2800" b="1" dirty="0"/>
              <a:t>transacción</a:t>
            </a:r>
            <a:r>
              <a:rPr lang="es-ES" sz="2800" dirty="0"/>
              <a:t> se puede </a:t>
            </a:r>
            <a:r>
              <a:rPr lang="es-ES" sz="2800" b="1" dirty="0"/>
              <a:t>perder</a:t>
            </a:r>
            <a:r>
              <a:rPr lang="es-ES" sz="2800" dirty="0"/>
              <a:t> si hay un </a:t>
            </a:r>
            <a:r>
              <a:rPr lang="es-ES" sz="2800" b="1" dirty="0"/>
              <a:t>“</a:t>
            </a:r>
            <a:r>
              <a:rPr lang="es-ES" sz="2800" b="1" dirty="0" err="1"/>
              <a:t>fork</a:t>
            </a:r>
            <a:r>
              <a:rPr lang="es-ES" sz="2800" b="1" dirty="0"/>
              <a:t>”.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es un </a:t>
            </a:r>
            <a:r>
              <a:rPr lang="es-ES" sz="2800" b="1" dirty="0"/>
              <a:t>bien</a:t>
            </a:r>
            <a:r>
              <a:rPr lang="es-ES" sz="2800" dirty="0"/>
              <a:t> “</a:t>
            </a:r>
            <a:r>
              <a:rPr lang="es-ES" sz="2800" b="1" dirty="0"/>
              <a:t>caro</a:t>
            </a:r>
            <a:r>
              <a:rPr lang="es-ES" sz="2800" dirty="0"/>
              <a:t>” como un coche, </a:t>
            </a:r>
            <a:r>
              <a:rPr lang="es-ES" sz="2800" b="1" dirty="0"/>
              <a:t>puedo</a:t>
            </a:r>
            <a:r>
              <a:rPr lang="es-ES" sz="2800" dirty="0"/>
              <a:t> </a:t>
            </a:r>
            <a:r>
              <a:rPr lang="es-ES" sz="2800" b="1" dirty="0"/>
              <a:t>esperar</a:t>
            </a:r>
            <a:r>
              <a:rPr lang="es-ES" sz="2800" dirty="0"/>
              <a:t> a las 6 confirmaciones antes de “entregarlo”. 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Si quiero ”</a:t>
            </a:r>
            <a:r>
              <a:rPr lang="es-ES" sz="2800" b="1" dirty="0"/>
              <a:t>comprar</a:t>
            </a:r>
            <a:r>
              <a:rPr lang="es-ES" sz="2800" dirty="0"/>
              <a:t> un </a:t>
            </a:r>
            <a:r>
              <a:rPr lang="es-ES" sz="2800" b="1" dirty="0"/>
              <a:t>café</a:t>
            </a:r>
            <a:r>
              <a:rPr lang="es-ES" sz="2800" dirty="0"/>
              <a:t>” o sacar 100 euros de un cajero de </a:t>
            </a:r>
            <a:r>
              <a:rPr lang="es-ES" sz="2800" dirty="0" err="1"/>
              <a:t>bitcoin</a:t>
            </a:r>
            <a:r>
              <a:rPr lang="es-ES" sz="2800" dirty="0"/>
              <a:t>, </a:t>
            </a:r>
            <a:r>
              <a:rPr lang="es-ES" sz="2800" b="1" dirty="0"/>
              <a:t>no</a:t>
            </a:r>
            <a:r>
              <a:rPr lang="es-ES" sz="2800" dirty="0"/>
              <a:t> </a:t>
            </a:r>
            <a:r>
              <a:rPr lang="es-ES" sz="2800" b="1" dirty="0"/>
              <a:t>puedo</a:t>
            </a:r>
            <a:r>
              <a:rPr lang="es-ES" sz="2800" dirty="0"/>
              <a:t> </a:t>
            </a:r>
            <a:r>
              <a:rPr lang="es-ES" sz="2800" b="1" dirty="0"/>
              <a:t>esperar</a:t>
            </a:r>
            <a:r>
              <a:rPr lang="es-ES" sz="2800" dirty="0"/>
              <a:t> </a:t>
            </a:r>
            <a:r>
              <a:rPr lang="es-ES" sz="2800" b="1" dirty="0"/>
              <a:t>1 hora</a:t>
            </a:r>
            <a:r>
              <a:rPr lang="es-ES" sz="2800" dirty="0"/>
              <a:t> a las 6 confirmaciones.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Probablemente no pueda esperar ni 10 minutos</a:t>
            </a:r>
            <a:r>
              <a:rPr lang="mr-IN" sz="2800" dirty="0"/>
              <a:t>…</a:t>
            </a:r>
            <a:r>
              <a:rPr lang="es-ES" sz="2800" dirty="0"/>
              <a:t> ¿Cómo lo resuelvo?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Comprando y vendiendo bienes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49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68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6547104" y="691678"/>
            <a:ext cx="2600071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dirty="0" smtClean="0"/>
              <a:t>Precio de mercado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Bitcoin en números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5</a:t>
            </a:fld>
            <a:endParaRPr lang="es-ES_tradnl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7" y="1250887"/>
            <a:ext cx="7918704" cy="4678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874" y="6028660"/>
            <a:ext cx="212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BlockchainInfo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 lnSpcReduction="10000"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Para hacer una ”</a:t>
            </a:r>
            <a:r>
              <a:rPr lang="es-ES" sz="2400" b="1" dirty="0"/>
              <a:t>transacción rápida</a:t>
            </a:r>
            <a:r>
              <a:rPr lang="es-ES" sz="2400" dirty="0"/>
              <a:t>” </a:t>
            </a:r>
            <a:r>
              <a:rPr lang="es-ES" sz="2400" b="1" dirty="0"/>
              <a:t>necesito</a:t>
            </a:r>
            <a:r>
              <a:rPr lang="es-ES" sz="2400" dirty="0"/>
              <a:t> que </a:t>
            </a:r>
            <a:r>
              <a:rPr lang="es-ES" sz="2400" b="1" dirty="0"/>
              <a:t>alguien</a:t>
            </a:r>
            <a:r>
              <a:rPr lang="es-ES" sz="2400" dirty="0"/>
              <a:t> “</a:t>
            </a:r>
            <a:r>
              <a:rPr lang="es-ES" sz="2400" b="1" dirty="0"/>
              <a:t>asuma el riesgo</a:t>
            </a:r>
            <a:r>
              <a:rPr lang="es-ES" sz="2400" dirty="0"/>
              <a:t>” de un “</a:t>
            </a:r>
            <a:r>
              <a:rPr lang="es-ES" sz="2400" b="1" dirty="0" err="1"/>
              <a:t>double</a:t>
            </a:r>
            <a:r>
              <a:rPr lang="es-ES" sz="2400" b="1" dirty="0"/>
              <a:t> </a:t>
            </a:r>
            <a:r>
              <a:rPr lang="es-ES" sz="2400" b="1" dirty="0" err="1"/>
              <a:t>spend</a:t>
            </a:r>
            <a:r>
              <a:rPr lang="es-ES" sz="2400" dirty="0"/>
              <a:t>.”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Cuando hay una nueva transacción: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comprador realiza la transacción al vendedor.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vendedor notifica al gestor de riesgo.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gestor de riesgo:</a:t>
            </a:r>
          </a:p>
          <a:p>
            <a:pPr marL="1649352" lvl="7" indent="-317500" algn="just">
              <a:spcBef>
                <a:spcPts val="1200"/>
              </a:spcBef>
              <a:buClr>
                <a:srgbClr val="3493DB"/>
              </a:buClr>
            </a:pPr>
            <a:r>
              <a:rPr lang="es-ES" sz="2000" dirty="0">
                <a:solidFill>
                  <a:srgbClr val="7F8C8D"/>
                </a:solidFill>
              </a:rPr>
              <a:t>Comprueba la transacción contra su “full </a:t>
            </a:r>
            <a:r>
              <a:rPr lang="es-ES" sz="2000" dirty="0" err="1">
                <a:solidFill>
                  <a:srgbClr val="7F8C8D"/>
                </a:solidFill>
              </a:rPr>
              <a:t>node</a:t>
            </a:r>
            <a:r>
              <a:rPr lang="es-ES" sz="2000" dirty="0">
                <a:solidFill>
                  <a:srgbClr val="7F8C8D"/>
                </a:solidFill>
              </a:rPr>
              <a:t>”.</a:t>
            </a:r>
          </a:p>
          <a:p>
            <a:pPr marL="1649352" lvl="7" indent="-317500" algn="just">
              <a:spcBef>
                <a:spcPts val="1200"/>
              </a:spcBef>
              <a:buClr>
                <a:srgbClr val="3493DB"/>
              </a:buClr>
            </a:pPr>
            <a:r>
              <a:rPr lang="es-ES" sz="2000" dirty="0">
                <a:solidFill>
                  <a:srgbClr val="7F8C8D"/>
                </a:solidFill>
              </a:rPr>
              <a:t>Si todo es correcto, en principio la transacción se confirmara en algún momento.</a:t>
            </a:r>
          </a:p>
          <a:p>
            <a:pPr marL="1649352" lvl="7" indent="-317500" algn="just">
              <a:spcBef>
                <a:spcPts val="1200"/>
              </a:spcBef>
              <a:buClr>
                <a:srgbClr val="3493DB"/>
              </a:buClr>
            </a:pPr>
            <a:r>
              <a:rPr lang="es-ES" sz="2000" dirty="0">
                <a:solidFill>
                  <a:srgbClr val="7F8C8D"/>
                </a:solidFill>
              </a:rPr>
              <a:t>Calcula el riesgo en caso de que no se confirme.</a:t>
            </a:r>
          </a:p>
          <a:p>
            <a:pPr marL="1649352" lvl="7" indent="-317500" algn="just">
              <a:spcBef>
                <a:spcPts val="1200"/>
              </a:spcBef>
              <a:buClr>
                <a:srgbClr val="3493DB"/>
              </a:buClr>
            </a:pPr>
            <a:r>
              <a:rPr lang="es-ES" sz="2000" dirty="0">
                <a:solidFill>
                  <a:srgbClr val="7F8C8D"/>
                </a:solidFill>
              </a:rPr>
              <a:t>Da el OK al vendedor.</a:t>
            </a:r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Clr>
                <a:srgbClr val="3493DB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El vendedor le da su “bien” al comprador.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Transacciones rápidas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50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51230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/>
          </a:bodyPr>
          <a:lstStyle/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Si finalmente no se confirma la transacción</a:t>
            </a:r>
            <a:r>
              <a:rPr lang="mr-IN" sz="2400" dirty="0"/>
              <a:t>…</a:t>
            </a:r>
            <a:endParaRPr lang="es-ES" sz="2400" dirty="0"/>
          </a:p>
          <a:p>
            <a:pPr marL="1082040" lvl="4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La entidad de riesgo realizará el pago al vendedor para que no pierda dinero.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</a:t>
            </a:r>
            <a:r>
              <a:rPr lang="es-ES" sz="2400" b="1" dirty="0"/>
              <a:t>vendedor</a:t>
            </a:r>
            <a:r>
              <a:rPr lang="es-ES" sz="2400" dirty="0"/>
              <a:t> </a:t>
            </a:r>
            <a:r>
              <a:rPr lang="es-ES" sz="2400" b="1" dirty="0"/>
              <a:t>paga</a:t>
            </a:r>
            <a:r>
              <a:rPr lang="es-ES" sz="2400" dirty="0"/>
              <a:t> </a:t>
            </a:r>
            <a:r>
              <a:rPr lang="es-ES" sz="2400" b="1" dirty="0"/>
              <a:t>comisiones</a:t>
            </a:r>
            <a:r>
              <a:rPr lang="es-ES" sz="2400" dirty="0"/>
              <a:t> a la </a:t>
            </a:r>
            <a:r>
              <a:rPr lang="es-ES" sz="2400" b="1" dirty="0"/>
              <a:t>entidad</a:t>
            </a:r>
            <a:r>
              <a:rPr lang="es-ES" sz="2400" dirty="0"/>
              <a:t> de </a:t>
            </a:r>
            <a:r>
              <a:rPr lang="es-ES" sz="2400" b="1" dirty="0"/>
              <a:t>riesgo</a:t>
            </a:r>
            <a:r>
              <a:rPr lang="es-ES" sz="2400" dirty="0"/>
              <a:t> a cambio de estar </a:t>
            </a:r>
            <a:r>
              <a:rPr lang="es-ES" sz="2400" b="1" dirty="0"/>
              <a:t>asegurado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A día de hoy </a:t>
            </a:r>
            <a:r>
              <a:rPr lang="es-ES" sz="2400" b="1" dirty="0"/>
              <a:t>existen</a:t>
            </a:r>
            <a:r>
              <a:rPr lang="es-ES" sz="2400" dirty="0"/>
              <a:t> </a:t>
            </a:r>
            <a:r>
              <a:rPr lang="es-ES" sz="2400" b="1" dirty="0"/>
              <a:t>establecimientos</a:t>
            </a:r>
            <a:r>
              <a:rPr lang="es-ES" sz="2400" dirty="0"/>
              <a:t> tanto “</a:t>
            </a:r>
            <a:r>
              <a:rPr lang="es-ES" sz="2400" b="1" dirty="0"/>
              <a:t>físicos</a:t>
            </a:r>
            <a:r>
              <a:rPr lang="es-ES" sz="2400" dirty="0"/>
              <a:t>” como en internet que </a:t>
            </a:r>
            <a:r>
              <a:rPr lang="es-ES" sz="2400" b="1" dirty="0"/>
              <a:t>permiten</a:t>
            </a:r>
            <a:r>
              <a:rPr lang="es-ES" sz="2400" dirty="0"/>
              <a:t> </a:t>
            </a:r>
            <a:r>
              <a:rPr lang="es-ES" sz="2400" b="1" dirty="0"/>
              <a:t>comerciar</a:t>
            </a:r>
            <a:r>
              <a:rPr lang="es-ES" sz="2400" dirty="0"/>
              <a:t> con </a:t>
            </a:r>
            <a:r>
              <a:rPr lang="es-ES" sz="2400" b="1" dirty="0"/>
              <a:t>bitcoins</a:t>
            </a:r>
            <a:r>
              <a:rPr lang="es-ES" sz="2400" dirty="0"/>
              <a:t>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También </a:t>
            </a:r>
            <a:r>
              <a:rPr lang="es-ES" sz="2400" b="1" dirty="0"/>
              <a:t>existen</a:t>
            </a:r>
            <a:r>
              <a:rPr lang="es-ES" sz="2400" dirty="0"/>
              <a:t> </a:t>
            </a:r>
            <a:r>
              <a:rPr lang="es-ES" sz="2400" b="1" dirty="0"/>
              <a:t>cajeros</a:t>
            </a:r>
            <a:r>
              <a:rPr lang="es-ES" sz="2400" dirty="0"/>
              <a:t> </a:t>
            </a:r>
            <a:r>
              <a:rPr lang="es-ES" sz="2400" b="1" dirty="0"/>
              <a:t>automáticos</a:t>
            </a:r>
            <a:r>
              <a:rPr lang="es-ES" sz="2400" dirty="0"/>
              <a:t> que permiten </a:t>
            </a:r>
            <a:r>
              <a:rPr lang="es-ES" sz="2400" b="1" dirty="0"/>
              <a:t>ingresar</a:t>
            </a:r>
            <a:r>
              <a:rPr lang="es-ES" sz="2400" dirty="0"/>
              <a:t> </a:t>
            </a:r>
            <a:r>
              <a:rPr lang="es-ES" sz="2400" b="1" dirty="0"/>
              <a:t>dinero</a:t>
            </a:r>
            <a:r>
              <a:rPr lang="es-ES" sz="2400" dirty="0"/>
              <a:t> </a:t>
            </a:r>
            <a:r>
              <a:rPr lang="es-ES" sz="2400" b="1" dirty="0"/>
              <a:t>real</a:t>
            </a:r>
            <a:r>
              <a:rPr lang="es-ES" sz="2400" dirty="0"/>
              <a:t> a cambio de </a:t>
            </a:r>
            <a:r>
              <a:rPr lang="es-ES" sz="2400" b="1" dirty="0"/>
              <a:t>bitcoins</a:t>
            </a:r>
            <a:r>
              <a:rPr lang="es-ES" sz="2400" dirty="0"/>
              <a:t> o sacar dinero real realizando una transferencia de bitcoins.</a:t>
            </a:r>
          </a:p>
          <a:p>
            <a:pPr marL="533400" lvl="1" indent="-3175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En ambos casos </a:t>
            </a:r>
            <a:r>
              <a:rPr lang="es-ES" sz="2400" b="1" dirty="0"/>
              <a:t>hay</a:t>
            </a:r>
            <a:r>
              <a:rPr lang="es-ES" sz="2400" dirty="0"/>
              <a:t> una </a:t>
            </a:r>
            <a:r>
              <a:rPr lang="es-ES" sz="2400" b="1" dirty="0"/>
              <a:t>entidad</a:t>
            </a:r>
            <a:r>
              <a:rPr lang="es-ES" sz="2400" dirty="0"/>
              <a:t> detrás que </a:t>
            </a:r>
            <a:r>
              <a:rPr lang="es-ES" sz="2400" b="1" dirty="0"/>
              <a:t>asume</a:t>
            </a:r>
            <a:r>
              <a:rPr lang="es-ES" sz="2400" dirty="0"/>
              <a:t> el </a:t>
            </a:r>
            <a:r>
              <a:rPr lang="es-ES" sz="2400" b="1" dirty="0"/>
              <a:t>riesgo</a:t>
            </a:r>
            <a:r>
              <a:rPr lang="es-ES" sz="2400" dirty="0"/>
              <a:t> para poder realizar una “transacción rápida.”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Transacciones rápidas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51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41997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715680"/>
          </a:xfrm>
        </p:spPr>
        <p:txBody>
          <a:bodyPr>
            <a:normAutofit/>
          </a:bodyPr>
          <a:lstStyle/>
          <a:p>
            <a:pPr marL="240792" indent="-317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La mejor fuente: </a:t>
            </a:r>
            <a:endParaRPr lang="es-ES" sz="3200" dirty="0" smtClean="0"/>
          </a:p>
          <a:p>
            <a:pPr marL="583692" lvl="1" indent="-317500">
              <a:buFont typeface="Arial" panose="020B0604020202020204" pitchFamily="34" charset="0"/>
              <a:buChar char="•"/>
            </a:pPr>
            <a:r>
              <a:rPr lang="es-ES" sz="3000" dirty="0" smtClean="0">
                <a:hlinkClick r:id="rId2"/>
              </a:rPr>
              <a:t>Mastering </a:t>
            </a:r>
            <a:r>
              <a:rPr lang="es-ES" sz="3000" dirty="0">
                <a:hlinkClick r:id="rId2"/>
              </a:rPr>
              <a:t>Bitcoin de </a:t>
            </a:r>
            <a:r>
              <a:rPr lang="es-ES" sz="3000" dirty="0" err="1" smtClean="0">
                <a:hlinkClick r:id="rId2"/>
              </a:rPr>
              <a:t>Orelly</a:t>
            </a:r>
            <a:r>
              <a:rPr lang="es-ES" sz="3000" dirty="0" smtClean="0"/>
              <a:t>.</a:t>
            </a:r>
            <a:endParaRPr lang="es-ES" sz="3000" u="sng" dirty="0"/>
          </a:p>
          <a:p>
            <a:pPr marL="240792" indent="-317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Web sobre el desarrollo en </a:t>
            </a:r>
            <a:r>
              <a:rPr lang="es-ES" sz="3200" dirty="0" err="1" smtClean="0"/>
              <a:t>bitcoin</a:t>
            </a:r>
            <a:r>
              <a:rPr lang="es-ES" sz="3200" dirty="0" smtClean="0"/>
              <a:t>:</a:t>
            </a:r>
          </a:p>
          <a:p>
            <a:pPr marL="583692" lvl="1" indent="-317500">
              <a:buFont typeface="Arial" panose="020B0604020202020204" pitchFamily="34" charset="0"/>
              <a:buChar char="•"/>
            </a:pPr>
            <a:r>
              <a:rPr lang="es-ES" sz="3000" dirty="0" smtClean="0">
                <a:hlinkClick r:id="rId3"/>
              </a:rPr>
              <a:t>https</a:t>
            </a:r>
            <a:r>
              <a:rPr lang="es-ES" sz="3000" dirty="0">
                <a:hlinkClick r:id="rId3"/>
              </a:rPr>
              <a:t>://bitcoin.org/es/desarrollo</a:t>
            </a:r>
            <a:endParaRPr lang="es-ES" sz="3000" dirty="0"/>
          </a:p>
          <a:p>
            <a:pPr marL="240792" indent="-317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Información tiempo real sobre </a:t>
            </a:r>
            <a:r>
              <a:rPr lang="es-ES" sz="3200" dirty="0" err="1" smtClean="0"/>
              <a:t>bitcoin</a:t>
            </a:r>
            <a:r>
              <a:rPr lang="es-ES" sz="3200" dirty="0" smtClean="0"/>
              <a:t>:</a:t>
            </a:r>
          </a:p>
          <a:p>
            <a:pPr marL="583692" lvl="1" indent="-317500">
              <a:buFont typeface="Arial" panose="020B0604020202020204" pitchFamily="34" charset="0"/>
              <a:buChar char="•"/>
            </a:pPr>
            <a:r>
              <a:rPr lang="es-ES" sz="3000" dirty="0" smtClean="0">
                <a:hlinkClick r:id="rId4"/>
              </a:rPr>
              <a:t>https</a:t>
            </a:r>
            <a:r>
              <a:rPr lang="es-ES" sz="3000" dirty="0">
                <a:hlinkClick r:id="rId4"/>
              </a:rPr>
              <a:t>://blockchain.info/es/</a:t>
            </a:r>
            <a:endParaRPr lang="es-ES" sz="3000" dirty="0"/>
          </a:p>
          <a:p>
            <a:pPr marL="240792" indent="-317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Buen video </a:t>
            </a:r>
            <a:r>
              <a:rPr lang="es-ES" sz="3200" dirty="0" smtClean="0"/>
              <a:t>resumen:</a:t>
            </a:r>
          </a:p>
          <a:p>
            <a:pPr marL="583692" lvl="1" indent="-317500">
              <a:buFont typeface="Arial" panose="020B0604020202020204" pitchFamily="34" charset="0"/>
              <a:buChar char="•"/>
            </a:pPr>
            <a:r>
              <a:rPr lang="es-ES" sz="3000" dirty="0" smtClean="0">
                <a:hlinkClick r:id="rId5"/>
              </a:rPr>
              <a:t>https</a:t>
            </a:r>
            <a:r>
              <a:rPr lang="es-ES" sz="3000" dirty="0">
                <a:hlinkClick r:id="rId5"/>
              </a:rPr>
              <a:t>://www.youtube.com/watch?v=Lx9zgZCMqXE</a:t>
            </a:r>
            <a:endParaRPr lang="es-ES" sz="30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336" y="8485"/>
            <a:ext cx="6353909" cy="657632"/>
          </a:xfrm>
        </p:spPr>
        <p:txBody>
          <a:bodyPr/>
          <a:lstStyle/>
          <a:p>
            <a:r>
              <a:rPr lang="es-ES" dirty="0" smtClean="0"/>
              <a:t>Bibliografía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52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06328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3920150" y="8485"/>
            <a:ext cx="5122096" cy="657632"/>
          </a:xfrm>
        </p:spPr>
        <p:txBody>
          <a:bodyPr/>
          <a:lstStyle/>
          <a:p>
            <a:r>
              <a:rPr lang="es-ES_tradnl" dirty="0" smtClean="0"/>
              <a:t>Contacta con nosotros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53</a:t>
            </a:fld>
            <a:endParaRPr lang="es-ES_tradnl" dirty="0" smtClean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325"/>
            <a:ext cx="9144000" cy="5696421"/>
          </a:xfrm>
          <a:prstGeom prst="rect">
            <a:avLst/>
          </a:prstGeom>
        </p:spPr>
      </p:pic>
      <p:sp>
        <p:nvSpPr>
          <p:cNvPr id="1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53119" y="1381255"/>
            <a:ext cx="4752975" cy="2665635"/>
          </a:xfrm>
        </p:spPr>
        <p:txBody>
          <a:bodyPr>
            <a:no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s-ES" sz="2400" b="1" dirty="0" smtClean="0">
                <a:solidFill>
                  <a:srgbClr val="3493DB"/>
                </a:solidFill>
              </a:rPr>
              <a:t>Comunytek Consultores, S.L.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s-ES" dirty="0" smtClean="0">
                <a:solidFill>
                  <a:srgbClr val="525559"/>
                </a:solidFill>
              </a:rPr>
              <a:t>C/ Claudio Coello, 79, 1º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s-ES" dirty="0" smtClean="0">
                <a:solidFill>
                  <a:srgbClr val="525559"/>
                </a:solidFill>
              </a:rPr>
              <a:t>28001 Madrid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s-ES" dirty="0" smtClean="0">
                <a:solidFill>
                  <a:srgbClr val="525559"/>
                </a:solidFill>
              </a:rPr>
              <a:t>http://www.comunytek.com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s-ES" dirty="0" smtClean="0">
                <a:solidFill>
                  <a:srgbClr val="525559"/>
                </a:solidFill>
              </a:rPr>
              <a:t>E-mail: </a:t>
            </a:r>
            <a:r>
              <a:rPr lang="es-ES" dirty="0" err="1" smtClean="0">
                <a:solidFill>
                  <a:srgbClr val="525559"/>
                </a:solidFill>
              </a:rPr>
              <a:t>contacto@comunytek.com</a:t>
            </a:r>
            <a:endParaRPr lang="es-ES" dirty="0" smtClean="0">
              <a:solidFill>
                <a:srgbClr val="525559"/>
              </a:solidFill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s-ES" dirty="0" smtClean="0">
                <a:solidFill>
                  <a:srgbClr val="525559"/>
                </a:solidFill>
              </a:rPr>
              <a:t>Tel: +34 91 426 01 43</a:t>
            </a:r>
            <a:endParaRPr lang="es-ES" sz="2400" dirty="0" smtClean="0">
              <a:solidFill>
                <a:srgbClr val="5255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6099048" y="691678"/>
            <a:ext cx="3048127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smtClean="0"/>
              <a:t>Capitalización de mercado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Bitcoin en números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6</a:t>
            </a:fld>
            <a:endParaRPr lang="es-ES_tradnl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3" y="1310439"/>
            <a:ext cx="7969292" cy="4718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874" y="6028660"/>
            <a:ext cx="212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BlockchainInfo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6099048" y="691678"/>
            <a:ext cx="3048127" cy="429091"/>
          </a:xfrm>
          <a:solidFill>
            <a:srgbClr val="95A5A6"/>
          </a:solidFill>
          <a:ln>
            <a:noFill/>
          </a:ln>
        </p:spPr>
        <p:txBody>
          <a:bodyPr vert="horz" lIns="72000" tIns="45720" rIns="187200" bIns="45720" rtlCol="0" anchor="ctr" anchorCtr="0">
            <a:normAutofit/>
          </a:bodyPr>
          <a:lstStyle/>
          <a:p>
            <a:r>
              <a:rPr lang="es-ES_tradnl" sz="2000" b="1" dirty="0" smtClean="0"/>
              <a:t>Transacciones diarias</a:t>
            </a:r>
            <a:endParaRPr lang="es-ES_tradnl" sz="2000" b="1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Bitcoin en números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8720826" y="6517947"/>
            <a:ext cx="321418" cy="287687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 </a:t>
            </a:r>
            <a:fld id="{4C718125-E96C-EF41-BA90-B9419A8E7E23}" type="slidenum">
              <a:rPr lang="es-ES_tradnl" smtClean="0"/>
              <a:pPr/>
              <a:t>7</a:t>
            </a:fld>
            <a:endParaRPr lang="es-ES_tradn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" y="1313235"/>
            <a:ext cx="8194849" cy="4715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874" y="6028660"/>
            <a:ext cx="2124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7F8C8D"/>
                </a:solidFill>
              </a:rPr>
              <a:t>Fuente: </a:t>
            </a:r>
            <a:r>
              <a:rPr lang="en-GB" sz="1600" dirty="0" err="1" smtClean="0">
                <a:solidFill>
                  <a:srgbClr val="7F8C8D"/>
                </a:solidFill>
                <a:hlinkClick r:id="rId3"/>
              </a:rPr>
              <a:t>BlockchainInfo</a:t>
            </a:r>
            <a:r>
              <a:rPr lang="en-GB" sz="1600" dirty="0" smtClean="0">
                <a:solidFill>
                  <a:srgbClr val="7F8C8D"/>
                </a:solidFill>
                <a:hlinkClick r:id="rId3"/>
              </a:rPr>
              <a:t> </a:t>
            </a:r>
            <a:endParaRPr lang="en-GB" sz="1600" dirty="0">
              <a:solidFill>
                <a:srgbClr val="7F8C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1"/>
            <a:ext cx="8034119" cy="4351338"/>
          </a:xfrm>
        </p:spPr>
        <p:txBody>
          <a:bodyPr>
            <a:normAutofit/>
          </a:bodyPr>
          <a:lstStyle/>
          <a:p>
            <a:pPr marL="546100" indent="-3556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600" dirty="0"/>
              <a:t>Una </a:t>
            </a:r>
            <a:r>
              <a:rPr lang="es-ES" sz="2600" b="1" dirty="0"/>
              <a:t>red</a:t>
            </a:r>
            <a:r>
              <a:rPr lang="es-ES" sz="2600" dirty="0"/>
              <a:t> de comunicación </a:t>
            </a:r>
            <a:r>
              <a:rPr lang="es-ES" sz="2600" b="1" dirty="0"/>
              <a:t>descentralizada</a:t>
            </a:r>
            <a:r>
              <a:rPr lang="es-ES" sz="2600" dirty="0"/>
              <a:t> punto a punto</a:t>
            </a:r>
            <a:r>
              <a:rPr lang="es-ES" sz="2600" dirty="0" smtClean="0"/>
              <a:t>.</a:t>
            </a:r>
            <a:endParaRPr lang="es-ES" sz="2600" dirty="0"/>
          </a:p>
          <a:p>
            <a:pPr marL="546100" indent="-3556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600" dirty="0"/>
              <a:t>Un </a:t>
            </a:r>
            <a:r>
              <a:rPr lang="es-ES" sz="2600" b="1" dirty="0"/>
              <a:t>blockchain</a:t>
            </a:r>
            <a:r>
              <a:rPr lang="es-ES" sz="2600" dirty="0"/>
              <a:t> </a:t>
            </a:r>
            <a:r>
              <a:rPr lang="es-ES" sz="2600" b="1" dirty="0"/>
              <a:t>público</a:t>
            </a:r>
            <a:r>
              <a:rPr lang="es-ES" sz="2600" dirty="0"/>
              <a:t> basado en transacciones</a:t>
            </a:r>
            <a:r>
              <a:rPr lang="es-ES" sz="2600" dirty="0" smtClean="0"/>
              <a:t>.</a:t>
            </a:r>
            <a:endParaRPr lang="es-ES" sz="2600" dirty="0"/>
          </a:p>
          <a:p>
            <a:pPr marL="546100" indent="-3556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600" dirty="0"/>
              <a:t>Un sistema de </a:t>
            </a:r>
            <a:r>
              <a:rPr lang="es-ES" sz="2600" b="1" dirty="0"/>
              <a:t>moneda</a:t>
            </a:r>
            <a:r>
              <a:rPr lang="es-ES" sz="2600" dirty="0"/>
              <a:t> </a:t>
            </a:r>
            <a:r>
              <a:rPr lang="es-ES" sz="2600" b="1" dirty="0"/>
              <a:t>descentralizado</a:t>
            </a:r>
            <a:r>
              <a:rPr lang="es-ES" sz="2600" dirty="0"/>
              <a:t>, basado en algoritmos matemáticos y criptografía</a:t>
            </a:r>
            <a:r>
              <a:rPr lang="es-ES" sz="2600" dirty="0" smtClean="0"/>
              <a:t>.</a:t>
            </a:r>
            <a:endParaRPr lang="es-ES" sz="2600" dirty="0"/>
          </a:p>
          <a:p>
            <a:pPr marL="546100" indent="-3556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2600" dirty="0"/>
              <a:t>Un mecanismo descentralizado para </a:t>
            </a:r>
            <a:r>
              <a:rPr lang="es-ES" sz="2600" b="1" dirty="0"/>
              <a:t>verificar</a:t>
            </a:r>
            <a:r>
              <a:rPr lang="es-ES" sz="2600" dirty="0"/>
              <a:t> las </a:t>
            </a:r>
            <a:r>
              <a:rPr lang="es-ES" sz="2600" b="1" dirty="0"/>
              <a:t>transacciones</a:t>
            </a:r>
            <a:r>
              <a:rPr lang="es-ES" sz="2600" dirty="0"/>
              <a:t> y bloques.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¿De qué se compone </a:t>
            </a:r>
            <a:r>
              <a:rPr lang="es-ES" dirty="0"/>
              <a:t>B</a:t>
            </a:r>
            <a:r>
              <a:rPr lang="es-ES" dirty="0" smtClean="0"/>
              <a:t>itcoin?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8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36040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93776" y="1319360"/>
            <a:ext cx="8034119" cy="4898559"/>
          </a:xfrm>
        </p:spPr>
        <p:txBody>
          <a:bodyPr>
            <a:normAutofit/>
          </a:bodyPr>
          <a:lstStyle/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 primero que necesitamos para trabajar con </a:t>
            </a:r>
            <a:r>
              <a:rPr lang="es-ES" sz="2800" dirty="0" err="1"/>
              <a:t>bitcoin</a:t>
            </a:r>
            <a:r>
              <a:rPr lang="es-ES" sz="2800" dirty="0"/>
              <a:t> es una </a:t>
            </a:r>
            <a:r>
              <a:rPr lang="es-ES" sz="2800" b="1" dirty="0"/>
              <a:t>dirección</a:t>
            </a:r>
            <a:r>
              <a:rPr lang="es-ES" sz="2800" dirty="0"/>
              <a:t> (</a:t>
            </a:r>
            <a:r>
              <a:rPr lang="es-ES" sz="2800" b="1" dirty="0" err="1"/>
              <a:t>address</a:t>
            </a:r>
            <a:r>
              <a:rPr lang="es-ES" sz="2800" dirty="0" smtClean="0"/>
              <a:t>)</a:t>
            </a:r>
            <a:endParaRPr lang="es-ES" sz="2800" dirty="0"/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Se crea una </a:t>
            </a:r>
            <a:r>
              <a:rPr lang="es-ES" sz="2800" b="1" dirty="0"/>
              <a:t>clave</a:t>
            </a:r>
            <a:r>
              <a:rPr lang="es-ES" sz="2800" dirty="0"/>
              <a:t> </a:t>
            </a:r>
            <a:r>
              <a:rPr lang="es-ES" sz="2800" b="1" dirty="0"/>
              <a:t>pública</a:t>
            </a:r>
            <a:r>
              <a:rPr lang="es-ES" sz="2800" dirty="0"/>
              <a:t> y </a:t>
            </a:r>
            <a:r>
              <a:rPr lang="es-ES" sz="2800" b="1" dirty="0"/>
              <a:t>privada</a:t>
            </a:r>
            <a:r>
              <a:rPr lang="es-ES" sz="28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dirección</a:t>
            </a:r>
            <a:r>
              <a:rPr lang="es-ES" sz="2800" dirty="0"/>
              <a:t> es un </a:t>
            </a:r>
            <a:r>
              <a:rPr lang="es-ES" sz="2800" b="1" dirty="0"/>
              <a:t>hash</a:t>
            </a:r>
            <a:r>
              <a:rPr lang="es-ES" sz="2800" dirty="0"/>
              <a:t> de la </a:t>
            </a:r>
            <a:r>
              <a:rPr lang="es-ES" sz="2800" b="1" dirty="0"/>
              <a:t>clave</a:t>
            </a:r>
            <a:r>
              <a:rPr lang="es-ES" sz="2800" dirty="0"/>
              <a:t> </a:t>
            </a:r>
            <a:r>
              <a:rPr lang="es-ES" sz="2800" b="1" dirty="0"/>
              <a:t>pública</a:t>
            </a:r>
            <a:r>
              <a:rPr lang="es-ES" sz="2800" dirty="0"/>
              <a:t> en “base58”.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Base58</a:t>
            </a:r>
            <a:r>
              <a:rPr lang="es-ES" sz="2800" dirty="0"/>
              <a:t> se utiliza para representar </a:t>
            </a:r>
            <a:r>
              <a:rPr lang="es-ES" sz="2800" b="1" dirty="0"/>
              <a:t>binario</a:t>
            </a:r>
            <a:r>
              <a:rPr lang="es-ES" sz="2800" dirty="0"/>
              <a:t> </a:t>
            </a:r>
            <a:r>
              <a:rPr lang="es-ES" sz="2800" b="1" dirty="0"/>
              <a:t>como</a:t>
            </a:r>
            <a:r>
              <a:rPr lang="es-ES" sz="2800" dirty="0"/>
              <a:t> un </a:t>
            </a:r>
            <a:r>
              <a:rPr lang="es-ES" sz="2800" b="1" dirty="0" err="1"/>
              <a:t>String</a:t>
            </a:r>
            <a:r>
              <a:rPr lang="es-ES" sz="2800" dirty="0"/>
              <a:t>.</a:t>
            </a:r>
          </a:p>
          <a:p>
            <a:pPr marL="635000" lvl="1" indent="-368300" algn="just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Nuestra </a:t>
            </a:r>
            <a:r>
              <a:rPr lang="es-ES" sz="2800" b="1" dirty="0"/>
              <a:t>dirección</a:t>
            </a:r>
            <a:r>
              <a:rPr lang="es-ES" sz="2800" dirty="0"/>
              <a:t> por tanto </a:t>
            </a:r>
            <a:r>
              <a:rPr lang="es-ES" sz="2800" b="1" dirty="0"/>
              <a:t>es</a:t>
            </a:r>
            <a:r>
              <a:rPr lang="es-ES" sz="2800" dirty="0"/>
              <a:t> </a:t>
            </a:r>
            <a:r>
              <a:rPr lang="es-ES" sz="2800" b="1" dirty="0"/>
              <a:t>la</a:t>
            </a:r>
            <a:r>
              <a:rPr lang="es-ES" sz="2800" dirty="0"/>
              <a:t> “</a:t>
            </a:r>
            <a:r>
              <a:rPr lang="es-ES" sz="2800" b="1" dirty="0"/>
              <a:t>clave pública</a:t>
            </a:r>
            <a:r>
              <a:rPr lang="es-ES" sz="2800" dirty="0"/>
              <a:t>”, pero utilizamos el hash para que no sea tan larga.	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94176" y="8485"/>
            <a:ext cx="5348069" cy="657632"/>
          </a:xfrm>
        </p:spPr>
        <p:txBody>
          <a:bodyPr/>
          <a:lstStyle/>
          <a:p>
            <a:r>
              <a:rPr lang="es-ES" dirty="0" smtClean="0"/>
              <a:t>Dirección y claves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 </a:t>
            </a:r>
            <a:fld id="{4C718125-E96C-EF41-BA90-B9419A8E7E23}" type="slidenum">
              <a:rPr lang="es-ES" smtClean="0"/>
              <a:pPr/>
              <a:t>9</a:t>
            </a:fld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19216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11569</TotalTime>
  <Words>3402</Words>
  <Application>Microsoft Macintosh PowerPoint</Application>
  <PresentationFormat>On-screen Show (4:3)</PresentationFormat>
  <Paragraphs>341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Courier New</vt:lpstr>
      <vt:lpstr>Mangal</vt:lpstr>
      <vt:lpstr>Times New Roman</vt:lpstr>
      <vt:lpstr>Wingdings</vt:lpstr>
      <vt:lpstr>Tema de Office</vt:lpstr>
      <vt:lpstr>Introducción a DLTs</vt:lpstr>
      <vt:lpstr>Bitcoin – El origen de DLT</vt:lpstr>
      <vt:lpstr>¿Qué es Bitcoin?</vt:lpstr>
      <vt:lpstr>Bitcoin en números</vt:lpstr>
      <vt:lpstr>Bitcoin en números</vt:lpstr>
      <vt:lpstr>Bitcoin en números</vt:lpstr>
      <vt:lpstr>Bitcoin en números</vt:lpstr>
      <vt:lpstr>¿De qué se compone Bitcoin?</vt:lpstr>
      <vt:lpstr>Dirección y claves</vt:lpstr>
      <vt:lpstr>Ejemplo dirección</vt:lpstr>
      <vt:lpstr>Dirección - Verificación y creación</vt:lpstr>
      <vt:lpstr>Ejemplo claves</vt:lpstr>
      <vt:lpstr>Pérdida de claves</vt:lpstr>
      <vt:lpstr>Wallet</vt:lpstr>
      <vt:lpstr>Wallet</vt:lpstr>
      <vt:lpstr>¿Qué es una transacción?</vt:lpstr>
      <vt:lpstr>Ejemplo transacción</vt:lpstr>
      <vt:lpstr>Partes de una transacción</vt:lpstr>
      <vt:lpstr>Transacción</vt:lpstr>
      <vt:lpstr>Transacción</vt:lpstr>
      <vt:lpstr>Prueba de “propiedad” del dinero</vt:lpstr>
      <vt:lpstr>Verificar una transacción</vt:lpstr>
      <vt:lpstr>Verificación de transacciones enlazadas</vt:lpstr>
      <vt:lpstr>Características verificación</vt:lpstr>
      <vt:lpstr>¿Qué es el blockchain?</vt:lpstr>
      <vt:lpstr>Relación entre bloques / transacciones</vt:lpstr>
      <vt:lpstr>Tipos de nodos Bitcoin</vt:lpstr>
      <vt:lpstr>Ciclo de vida de una transacción</vt:lpstr>
      <vt:lpstr>Ciclo de vida de una transacción</vt:lpstr>
      <vt:lpstr>¿Proof of work?</vt:lpstr>
      <vt:lpstr>Proof of work: ¿Cómo funciona?</vt:lpstr>
      <vt:lpstr>Proof of work: ¿Cómo funciona?</vt:lpstr>
      <vt:lpstr>¿Es seguro el “proof of work”?</vt:lpstr>
      <vt:lpstr>Proof of work - Dificultad</vt:lpstr>
      <vt:lpstr>Fork</vt:lpstr>
      <vt:lpstr>Bitcoin Fork</vt:lpstr>
      <vt:lpstr>“Forks” y “Orphan Blocks”</vt:lpstr>
      <vt:lpstr>Fork – Frecuencia</vt:lpstr>
      <vt:lpstr>Fork y confirmaciones</vt:lpstr>
      <vt:lpstr>Bitcoin Fork – Pérdida de transacción</vt:lpstr>
      <vt:lpstr>Fork – “Doble gasto”</vt:lpstr>
      <vt:lpstr>Haciendo trampas</vt:lpstr>
      <vt:lpstr>Haciendo trampas</vt:lpstr>
      <vt:lpstr>Haciendo trampas - Limitaciones</vt:lpstr>
      <vt:lpstr>Los  mineros</vt:lpstr>
      <vt:lpstr>Compensando a los mineros</vt:lpstr>
      <vt:lpstr>Creando dinero nuevo</vt:lpstr>
      <vt:lpstr>¿Cómo obtengo bitcoins?</vt:lpstr>
      <vt:lpstr>Comprando y vendiendo bienes</vt:lpstr>
      <vt:lpstr>Transacciones rápidas</vt:lpstr>
      <vt:lpstr>Transacciones rápidas</vt:lpstr>
      <vt:lpstr>Bibliografía</vt:lpstr>
      <vt:lpstr>Contacta con nosotros</vt:lpstr>
    </vt:vector>
  </TitlesOfParts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Comunytek PPT Template</dc:title>
  <dc:creator>Thankium Creative</dc:creator>
  <cp:lastModifiedBy>Carlos Nebrera</cp:lastModifiedBy>
  <cp:revision>142</cp:revision>
  <dcterms:created xsi:type="dcterms:W3CDTF">2016-10-10T12:02:47Z</dcterms:created>
  <dcterms:modified xsi:type="dcterms:W3CDTF">2017-07-03T10:21:57Z</dcterms:modified>
</cp:coreProperties>
</file>